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0.jpe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lvl1pPr>
    <a:lvl2pPr marL="0" marR="0" indent="4572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lvl2pPr>
    <a:lvl3pPr marL="0" marR="0" indent="9144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lvl3pPr>
    <a:lvl4pPr marL="0" marR="0" indent="13716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lvl4pPr>
    <a:lvl5pPr marL="0" marR="0" indent="18288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lvl5pPr>
    <a:lvl6pPr marL="0" marR="0" indent="22860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lvl6pPr>
    <a:lvl7pPr marL="0" marR="0" indent="27432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lvl7pPr>
    <a:lvl8pPr marL="0" marR="0" indent="32004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lvl8pPr>
    <a:lvl9pPr marL="0" marR="0" indent="36576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Open Sans"/>
          <a:ea typeface="Open Sans"/>
          <a:cs typeface="Open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Open Sans Bold"/>
          <a:ea typeface="Open Sans Bold"/>
          <a:cs typeface="Open Sans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Open Sans"/>
          <a:ea typeface="Open Sans"/>
          <a:cs typeface="Open Sans"/>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Open Sans Bold"/>
          <a:ea typeface="Open Sans Bold"/>
          <a:cs typeface="Open Sans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Open Sans"/>
          <a:ea typeface="Open Sans"/>
          <a:cs typeface="Open Sans"/>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Open Sans"/>
          <a:ea typeface="Open Sans"/>
          <a:cs typeface="Open Sans"/>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Open Sans Light"/>
          <a:ea typeface="Open Sans Light"/>
          <a:cs typeface="Open Sans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Open Sans"/>
          <a:ea typeface="Open Sans"/>
          <a:cs typeface="Open Sans"/>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Open Sans Bold"/>
          <a:ea typeface="Open Sans Bold"/>
          <a:cs typeface="Open Sans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Open Sans Bold"/>
          <a:ea typeface="Open Sans Bold"/>
          <a:cs typeface="Open Sans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Open Sans Bold"/>
          <a:ea typeface="Open Sans Bold"/>
          <a:cs typeface="Open Sans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Open Sans"/>
          <a:ea typeface="Open Sans"/>
          <a:cs typeface="Open Sans"/>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Open Sans Bold"/>
          <a:ea typeface="Open Sans Bold"/>
          <a:cs typeface="Open Sans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Open Sans Bold"/>
          <a:ea typeface="Open Sans Bold"/>
          <a:cs typeface="Open Sans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Open Sans Bold"/>
          <a:ea typeface="Open Sans Bold"/>
          <a:cs typeface="Open Sans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Open Sans"/>
          <a:ea typeface="Open Sans"/>
          <a:cs typeface="Open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Open Sans Bold"/>
          <a:ea typeface="Open Sans Bold"/>
          <a:cs typeface="Open Sans Bold"/>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Open Sans Bold"/>
          <a:ea typeface="Open Sans Bold"/>
          <a:cs typeface="Open Sans Bold"/>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Open Sans Bold"/>
          <a:ea typeface="Open Sans Bold"/>
          <a:cs typeface="Open Sans Bold"/>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 name="Shape 20"/>
          <p:cNvSpPr/>
          <p:nvPr>
            <p:ph type="sldImg"/>
          </p:nvPr>
        </p:nvSpPr>
        <p:spPr>
          <a:xfrm>
            <a:off x="1143000" y="685800"/>
            <a:ext cx="4572000" cy="3429000"/>
          </a:xfrm>
          <a:prstGeom prst="rect">
            <a:avLst/>
          </a:prstGeom>
        </p:spPr>
        <p:txBody>
          <a:bodyPr/>
          <a:lstStyle/>
          <a:p>
            <a:pPr/>
          </a:p>
        </p:txBody>
      </p:sp>
      <p:sp>
        <p:nvSpPr>
          <p:cNvPr id="21" name="Shape 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spcBef>
        <a:spcPts val="2000"/>
      </a:spcBef>
      <a:defRPr sz="3000">
        <a:latin typeface="Open Sans"/>
        <a:ea typeface="Open Sans"/>
        <a:cs typeface="Open Sans"/>
        <a:sym typeface="Open Sans"/>
      </a:defRPr>
    </a:lvl1pPr>
    <a:lvl2pPr indent="228600" defTabSz="457200" latinLnBrk="0">
      <a:lnSpc>
        <a:spcPct val="117999"/>
      </a:lnSpc>
      <a:spcBef>
        <a:spcPts val="2000"/>
      </a:spcBef>
      <a:defRPr sz="3000">
        <a:latin typeface="Open Sans"/>
        <a:ea typeface="Open Sans"/>
        <a:cs typeface="Open Sans"/>
        <a:sym typeface="Open Sans"/>
      </a:defRPr>
    </a:lvl2pPr>
    <a:lvl3pPr indent="457200" defTabSz="457200" latinLnBrk="0">
      <a:lnSpc>
        <a:spcPct val="117999"/>
      </a:lnSpc>
      <a:spcBef>
        <a:spcPts val="2000"/>
      </a:spcBef>
      <a:defRPr sz="3000">
        <a:latin typeface="Open Sans"/>
        <a:ea typeface="Open Sans"/>
        <a:cs typeface="Open Sans"/>
        <a:sym typeface="Open Sans"/>
      </a:defRPr>
    </a:lvl3pPr>
    <a:lvl4pPr indent="685800" defTabSz="457200" latinLnBrk="0">
      <a:lnSpc>
        <a:spcPct val="117999"/>
      </a:lnSpc>
      <a:spcBef>
        <a:spcPts val="2000"/>
      </a:spcBef>
      <a:defRPr sz="3000">
        <a:latin typeface="Open Sans"/>
        <a:ea typeface="Open Sans"/>
        <a:cs typeface="Open Sans"/>
        <a:sym typeface="Open Sans"/>
      </a:defRPr>
    </a:lvl4pPr>
    <a:lvl5pPr indent="914400" defTabSz="457200" latinLnBrk="0">
      <a:lnSpc>
        <a:spcPct val="117999"/>
      </a:lnSpc>
      <a:spcBef>
        <a:spcPts val="2000"/>
      </a:spcBef>
      <a:defRPr sz="3000">
        <a:latin typeface="Open Sans"/>
        <a:ea typeface="Open Sans"/>
        <a:cs typeface="Open Sans"/>
        <a:sym typeface="Open Sans"/>
      </a:defRPr>
    </a:lvl5pPr>
    <a:lvl6pPr indent="1143000" defTabSz="457200" latinLnBrk="0">
      <a:lnSpc>
        <a:spcPct val="117999"/>
      </a:lnSpc>
      <a:spcBef>
        <a:spcPts val="2000"/>
      </a:spcBef>
      <a:defRPr sz="3000">
        <a:latin typeface="Open Sans"/>
        <a:ea typeface="Open Sans"/>
        <a:cs typeface="Open Sans"/>
        <a:sym typeface="Open Sans"/>
      </a:defRPr>
    </a:lvl6pPr>
    <a:lvl7pPr indent="1371600" defTabSz="457200" latinLnBrk="0">
      <a:lnSpc>
        <a:spcPct val="117999"/>
      </a:lnSpc>
      <a:spcBef>
        <a:spcPts val="2000"/>
      </a:spcBef>
      <a:defRPr sz="3000">
        <a:latin typeface="Open Sans"/>
        <a:ea typeface="Open Sans"/>
        <a:cs typeface="Open Sans"/>
        <a:sym typeface="Open Sans"/>
      </a:defRPr>
    </a:lvl7pPr>
    <a:lvl8pPr indent="1600200" defTabSz="457200" latinLnBrk="0">
      <a:lnSpc>
        <a:spcPct val="117999"/>
      </a:lnSpc>
      <a:spcBef>
        <a:spcPts val="2000"/>
      </a:spcBef>
      <a:defRPr sz="3000">
        <a:latin typeface="Open Sans"/>
        <a:ea typeface="Open Sans"/>
        <a:cs typeface="Open Sans"/>
        <a:sym typeface="Open Sans"/>
      </a:defRPr>
    </a:lvl8pPr>
    <a:lvl9pPr indent="1828800" defTabSz="457200" latinLnBrk="0">
      <a:lnSpc>
        <a:spcPct val="117999"/>
      </a:lnSpc>
      <a:spcBef>
        <a:spcPts val="2000"/>
      </a:spcBef>
      <a:defRPr sz="3000">
        <a:latin typeface="Open Sans"/>
        <a:ea typeface="Open Sans"/>
        <a:cs typeface="Open Sans"/>
        <a:sym typeface="Open Sans"/>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 name="Shape 27"/>
          <p:cNvSpPr/>
          <p:nvPr>
            <p:ph type="sldImg"/>
          </p:nvPr>
        </p:nvSpPr>
        <p:spPr>
          <a:prstGeom prst="rect">
            <a:avLst/>
          </a:prstGeom>
        </p:spPr>
        <p:txBody>
          <a:bodyPr/>
          <a:lstStyle/>
          <a:p>
            <a:pPr/>
          </a:p>
        </p:txBody>
      </p:sp>
      <p:sp>
        <p:nvSpPr>
          <p:cNvPr id="28" name="Shape 28"/>
          <p:cNvSpPr/>
          <p:nvPr>
            <p:ph type="body" sz="quarter" idx="1"/>
          </p:nvPr>
        </p:nvSpPr>
        <p:spPr>
          <a:prstGeom prst="rect">
            <a:avLst/>
          </a:prstGeom>
        </p:spPr>
        <p:txBody>
          <a:bodyPr/>
          <a:lstStyle/>
          <a:p>
            <a:pPr/>
            <a:r>
              <a:t>Entrée dans la salle avant le début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a:p>
        </p:txBody>
      </p:sp>
      <p:sp>
        <p:nvSpPr>
          <p:cNvPr id="77" name="Shape 77"/>
          <p:cNvSpPr/>
          <p:nvPr>
            <p:ph type="body" sz="quarter" idx="1"/>
          </p:nvPr>
        </p:nvSpPr>
        <p:spPr>
          <a:prstGeom prst="rect">
            <a:avLst/>
          </a:prstGeom>
        </p:spPr>
        <p:txBody>
          <a:bodyPr/>
          <a:lstStyle/>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a:p>
        </p:txBody>
      </p:sp>
      <p:sp>
        <p:nvSpPr>
          <p:cNvPr id="87" name="Shape 87"/>
          <p:cNvSpPr/>
          <p:nvPr>
            <p:ph type="body" sz="quarter" idx="1"/>
          </p:nvPr>
        </p:nvSpPr>
        <p:spPr>
          <a:prstGeom prst="rect">
            <a:avLst/>
          </a:prstGeom>
        </p:spPr>
        <p:txBody>
          <a:bodyPr/>
          <a:lstStyle/>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a:p>
        </p:txBody>
      </p:sp>
      <p:sp>
        <p:nvSpPr>
          <p:cNvPr id="97" name="Shape 97"/>
          <p:cNvSpPr/>
          <p:nvPr>
            <p:ph type="body" sz="quarter" idx="1"/>
          </p:nvPr>
        </p:nvSpPr>
        <p:spPr>
          <a:prstGeom prst="rect">
            <a:avLst/>
          </a:prstGeom>
        </p:spPr>
        <p:txBody>
          <a:bodyPr/>
          <a:lstStyle/>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a:p>
        </p:txBody>
      </p:sp>
      <p:sp>
        <p:nvSpPr>
          <p:cNvPr id="102" name="Shape 102"/>
          <p:cNvSpPr/>
          <p:nvPr>
            <p:ph type="body" sz="quarter" idx="1"/>
          </p:nvPr>
        </p:nvSpPr>
        <p:spPr>
          <a:prstGeom prst="rect">
            <a:avLst/>
          </a:prstGeom>
        </p:spPr>
        <p:txBody>
          <a:bodyPr/>
          <a:lstStyle/>
          <a:p>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p>
            <a:pPr/>
            <a:r>
              <a:t>Nous organisons des événements gratuits tout au long de l’année, ouverts aux professionnels, aux associations et parfois au grand public.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Shape 110"/>
          <p:cNvSpPr/>
          <p:nvPr>
            <p:ph type="sldImg"/>
          </p:nvPr>
        </p:nvSpPr>
        <p:spPr>
          <a:prstGeom prst="rect">
            <a:avLst/>
          </a:prstGeom>
        </p:spPr>
        <p:txBody>
          <a:bodyPr/>
          <a:lstStyle/>
          <a:p>
            <a:pPr/>
          </a:p>
        </p:txBody>
      </p:sp>
      <p:sp>
        <p:nvSpPr>
          <p:cNvPr id="111" name="Shape 111"/>
          <p:cNvSpPr/>
          <p:nvPr>
            <p:ph type="body" sz="quarter" idx="1"/>
          </p:nvPr>
        </p:nvSpPr>
        <p:spPr>
          <a:prstGeom prst="rect">
            <a:avLst/>
          </a:prstGeom>
        </p:spPr>
        <p:txBody>
          <a:bodyPr/>
          <a:lstStyle/>
          <a:p>
            <a:pPr/>
            <a:r>
              <a:t>Nous pouvons former vos équipes en nous déplaçant dans votre structure, ou dans notre salle de formation aux Hôpitaux de Saint-Maurice, accessible en métro via la ligne 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p>
            <a:pPr/>
            <a:r>
              <a:t>Pour vous inscrire aux formations : criavs.fr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Retrouvez-nous sur les réseaux sociaux.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 name="Shape 32"/>
          <p:cNvSpPr/>
          <p:nvPr>
            <p:ph type="sldImg"/>
          </p:nvPr>
        </p:nvSpPr>
        <p:spPr>
          <a:prstGeom prst="rect">
            <a:avLst/>
          </a:prstGeom>
        </p:spPr>
        <p:txBody>
          <a:bodyPr/>
          <a:lstStyle/>
          <a:p>
            <a:pPr/>
          </a:p>
        </p:txBody>
      </p:sp>
      <p:sp>
        <p:nvSpPr>
          <p:cNvPr id="33" name="Shape 33"/>
          <p:cNvSpPr/>
          <p:nvPr>
            <p:ph type="body" sz="quarter" idx="1"/>
          </p:nvPr>
        </p:nvSpPr>
        <p:spPr>
          <a:prstGeom prst="rect">
            <a:avLst/>
          </a:prstGeom>
        </p:spPr>
        <p:txBody>
          <a:bodyPr/>
          <a:lstStyle/>
          <a:p>
            <a:pPr/>
            <a:r>
              <a:t>Accueil et présentation rapide de la 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Shape 39"/>
          <p:cNvSpPr/>
          <p:nvPr>
            <p:ph type="sldImg"/>
          </p:nvPr>
        </p:nvSpPr>
        <p:spPr>
          <a:prstGeom prst="rect">
            <a:avLst/>
          </a:prstGeom>
        </p:spPr>
        <p:txBody>
          <a:bodyPr/>
          <a:lstStyle/>
          <a:p>
            <a:pPr/>
          </a:p>
        </p:txBody>
      </p:sp>
      <p:sp>
        <p:nvSpPr>
          <p:cNvPr id="40" name="Shape 40"/>
          <p:cNvSpPr/>
          <p:nvPr>
            <p:ph type="body" sz="quarter" idx="1"/>
          </p:nvPr>
        </p:nvSpPr>
        <p:spPr>
          <a:prstGeom prst="rect">
            <a:avLst/>
          </a:prstGeom>
        </p:spPr>
        <p:txBody>
          <a:bodyPr/>
          <a:lstStyle/>
          <a:p>
            <a:pPr/>
            <a:r>
              <a:t>Présentation du service : CRIAVS signifie « Centre Ressources pour Intervenants auprès d’Auteurs de Violences Sexuelles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 name="Shape 45"/>
          <p:cNvSpPr/>
          <p:nvPr>
            <p:ph type="sldImg"/>
          </p:nvPr>
        </p:nvSpPr>
        <p:spPr>
          <a:prstGeom prst="rect">
            <a:avLst/>
          </a:prstGeom>
        </p:spPr>
        <p:txBody>
          <a:bodyPr/>
          <a:lstStyle/>
          <a:p>
            <a:pPr/>
          </a:p>
        </p:txBody>
      </p:sp>
      <p:sp>
        <p:nvSpPr>
          <p:cNvPr id="46" name="Shape 46"/>
          <p:cNvSpPr/>
          <p:nvPr>
            <p:ph type="body" sz="quarter" idx="1"/>
          </p:nvPr>
        </p:nvSpPr>
        <p:spPr>
          <a:prstGeom prst="rect">
            <a:avLst/>
          </a:prstGeom>
        </p:spPr>
        <p:txBody>
          <a:bodyPr/>
          <a:lstStyle/>
          <a:p>
            <a:pPr/>
            <a:r>
              <a:t>Il en existe dans toutes les régions de France (27 CRIAVS et 5 antennes). Ils sont réunis au sein d’une fédération. En Île-de-France il y en a 3, le nôtre couvre Paris et une partie de la région Île-de-France.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Shape 50"/>
          <p:cNvSpPr/>
          <p:nvPr>
            <p:ph type="sldImg"/>
          </p:nvPr>
        </p:nvSpPr>
        <p:spPr>
          <a:prstGeom prst="rect">
            <a:avLst/>
          </a:prstGeom>
        </p:spPr>
        <p:txBody>
          <a:bodyPr/>
          <a:lstStyle/>
          <a:p>
            <a:pPr/>
          </a:p>
        </p:txBody>
      </p:sp>
      <p:sp>
        <p:nvSpPr>
          <p:cNvPr id="51" name="Shape 51"/>
          <p:cNvSpPr/>
          <p:nvPr>
            <p:ph type="body" sz="quarter" idx="1"/>
          </p:nvPr>
        </p:nvSpPr>
        <p:spPr>
          <a:prstGeom prst="rect">
            <a:avLst/>
          </a:prstGeom>
        </p:spPr>
        <p:txBody>
          <a:bodyPr/>
          <a:lstStyle/>
          <a:p>
            <a:pPr/>
            <a:r>
              <a:t>Les CRIAVS sont des structures de service public créées par le Ministère de la Santé en 2006, par une circulaire relative à la prise en charge des auteurs de violences sexuelles.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Shape 56"/>
          <p:cNvSpPr/>
          <p:nvPr>
            <p:ph type="sldImg"/>
          </p:nvPr>
        </p:nvSpPr>
        <p:spPr>
          <a:prstGeom prst="rect">
            <a:avLst/>
          </a:prstGeom>
        </p:spPr>
        <p:txBody>
          <a:bodyPr/>
          <a:lstStyle/>
          <a:p>
            <a:pPr/>
          </a:p>
        </p:txBody>
      </p:sp>
      <p:sp>
        <p:nvSpPr>
          <p:cNvPr id="57" name="Shape 57"/>
          <p:cNvSpPr/>
          <p:nvPr>
            <p:ph type="body" sz="quarter" idx="1"/>
          </p:nvPr>
        </p:nvSpPr>
        <p:spPr>
          <a:prstGeom prst="rect">
            <a:avLst/>
          </a:prstGeom>
        </p:spPr>
        <p:txBody>
          <a:bodyPr/>
          <a:lstStyle/>
          <a:p>
            <a:pPr/>
            <a:r>
              <a:t>L'injonction de soin est une mesure spécifique qui est apparue dans le cadre de la loi du 17 juin 1998. Les CRIAVS ont été créés pour faire un pont entre Justice et Santé, afin de former, d’accompagner, d’aider les professionnels des deux secteurs dans leur pratique de terrain. Certains CRIAVS ont un volet « prise en charge », mais pas le nôtre. Nous ne sommes pas au contact direct d’auteurs ou de victimes.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Shape 63"/>
          <p:cNvSpPr/>
          <p:nvPr>
            <p:ph type="sldImg"/>
          </p:nvPr>
        </p:nvSpPr>
        <p:spPr>
          <a:prstGeom prst="rect">
            <a:avLst/>
          </a:prstGeom>
        </p:spPr>
        <p:txBody>
          <a:bodyPr/>
          <a:lstStyle/>
          <a:p>
            <a:pPr/>
          </a:p>
        </p:txBody>
      </p:sp>
      <p:sp>
        <p:nvSpPr>
          <p:cNvPr id="64" name="Shape 64"/>
          <p:cNvSpPr/>
          <p:nvPr>
            <p:ph type="body" sz="quarter" idx="1"/>
          </p:nvPr>
        </p:nvSpPr>
        <p:spPr>
          <a:prstGeom prst="rect">
            <a:avLst/>
          </a:prstGeom>
        </p:spPr>
        <p:txBody>
          <a:bodyPr/>
          <a:lstStyle/>
          <a:p>
            <a:pPr/>
            <a:r>
              <a:t>Le CRIAVS Île-de-France a été créé en 2008. Il est rattaché aux Hôpitaux de Saint-Maurice, financé par l’Agence Régionale de Santé (ARS).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a:p>
        </p:txBody>
      </p:sp>
      <p:sp>
        <p:nvSpPr>
          <p:cNvPr id="68" name="Shape 68"/>
          <p:cNvSpPr/>
          <p:nvPr>
            <p:ph type="body" sz="quarter" idx="1"/>
          </p:nvPr>
        </p:nvSpPr>
        <p:spPr>
          <a:prstGeom prst="rect">
            <a:avLst/>
          </a:prstGeom>
        </p:spPr>
        <p:txBody>
          <a:bodyPr/>
          <a:lstStyle/>
          <a:p>
            <a:pPr/>
            <a:r>
              <a:t>L’équipe est composée d’un chef de service psychiatre…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a:p>
        </p:txBody>
      </p:sp>
      <p:sp>
        <p:nvSpPr>
          <p:cNvPr id="72" name="Shape 72"/>
          <p:cNvSpPr/>
          <p:nvPr>
            <p:ph type="body" sz="quarter" idx="1"/>
          </p:nvPr>
        </p:nvSpPr>
        <p:spPr>
          <a:prstGeom prst="rect">
            <a:avLst/>
          </a:prstGeom>
        </p:spPr>
        <p:txBody>
          <a:bodyPr/>
          <a:lstStyle/>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p:spTree>
      <p:nvGrpSpPr>
        <p:cNvPr id="1" name=""/>
        <p:cNvGrpSpPr/>
        <p:nvPr/>
      </p:nvGrpSpPr>
      <p:grpSpPr>
        <a:xfrm>
          <a:off x="0" y="0"/>
          <a:ext cx="0" cy="0"/>
          <a:chOff x="0" y="0"/>
          <a:chExt cx="0" cy="0"/>
        </a:xfrm>
      </p:grpSpPr>
      <p:sp>
        <p:nvSpPr>
          <p:cNvPr id="1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obli5.png" descr="obli5.png"/>
          <p:cNvPicPr>
            <a:picLocks noChangeAspect="1"/>
          </p:cNvPicPr>
          <p:nvPr/>
        </p:nvPicPr>
        <p:blipFill>
          <a:blip r:embed="rId2">
            <a:extLst/>
          </a:blip>
          <a:srcRect l="0" t="10272" r="0" b="2593"/>
          <a:stretch>
            <a:fillRect/>
          </a:stretch>
        </p:blipFill>
        <p:spPr>
          <a:xfrm>
            <a:off x="634056" y="-596"/>
            <a:ext cx="180322" cy="13717119"/>
          </a:xfrm>
          <a:prstGeom prst="rect">
            <a:avLst/>
          </a:prstGeom>
          <a:ln w="25400">
            <a:miter lim="400000"/>
          </a:ln>
        </p:spPr>
      </p:pic>
      <p:sp>
        <p:nvSpPr>
          <p:cNvPr id="3" name="Cercle"/>
          <p:cNvSpPr/>
          <p:nvPr/>
        </p:nvSpPr>
        <p:spPr>
          <a:xfrm>
            <a:off x="252998" y="369462"/>
            <a:ext cx="942299" cy="942300"/>
          </a:xfrm>
          <a:prstGeom prst="ellipse">
            <a:avLst/>
          </a:prstGeom>
          <a:solidFill>
            <a:srgbClr val="FFFFFF"/>
          </a:solidFill>
          <a:ln w="38100">
            <a:solidFill>
              <a:srgbClr val="53697A"/>
            </a:solidFill>
            <a:miter lim="400000"/>
          </a:ln>
        </p:spPr>
        <p:txBody>
          <a:bodyPr lIns="0" tIns="0" rIns="0" bIns="0" anchor="ctr"/>
          <a:lstStyle/>
          <a:p>
            <a:pPr algn="ctr">
              <a:spcBef>
                <a:spcPts val="0"/>
              </a:spcBef>
              <a:defRPr sz="3200">
                <a:solidFill>
                  <a:srgbClr val="FFFFFF"/>
                </a:solidFill>
                <a:latin typeface="+mn-lt"/>
                <a:ea typeface="+mn-ea"/>
                <a:cs typeface="+mn-cs"/>
                <a:sym typeface="Open Sans Medium"/>
              </a:defRPr>
            </a:pPr>
          </a:p>
        </p:txBody>
      </p:sp>
      <p:pic>
        <p:nvPicPr>
          <p:cNvPr id="4" name="CRIAVS-m.png" descr="CRIAVS-m.png"/>
          <p:cNvPicPr>
            <a:picLocks noChangeAspect="1"/>
          </p:cNvPicPr>
          <p:nvPr/>
        </p:nvPicPr>
        <p:blipFill>
          <a:blip r:embed="rId3">
            <a:extLst/>
          </a:blip>
          <a:stretch>
            <a:fillRect/>
          </a:stretch>
        </p:blipFill>
        <p:spPr>
          <a:xfrm>
            <a:off x="401313" y="580207"/>
            <a:ext cx="645670" cy="520810"/>
          </a:xfrm>
          <a:prstGeom prst="rect">
            <a:avLst/>
          </a:prstGeom>
          <a:ln w="12700">
            <a:miter lim="400000"/>
          </a:ln>
        </p:spPr>
      </p:pic>
      <p:sp>
        <p:nvSpPr>
          <p:cNvPr id="5" name="Texte du titre"/>
          <p:cNvSpPr txBox="1"/>
          <p:nvPr>
            <p:ph type="title"/>
          </p:nvPr>
        </p:nvSpPr>
        <p:spPr>
          <a:xfrm>
            <a:off x="1778000" y="2298700"/>
            <a:ext cx="20828000" cy="464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Texte du titre</a:t>
            </a:r>
          </a:p>
        </p:txBody>
      </p:sp>
      <p:sp>
        <p:nvSpPr>
          <p:cNvPr id="6" name="Texte niveau 1…"/>
          <p:cNvSpPr txBox="1"/>
          <p:nvPr>
            <p:ph type="body" idx="1"/>
          </p:nvPr>
        </p:nvSpPr>
        <p:spPr>
          <a:xfrm>
            <a:off x="1778000" y="7073900"/>
            <a:ext cx="20828000" cy="158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7" name="Numéro de diapositive"/>
          <p:cNvSpPr txBox="1"/>
          <p:nvPr>
            <p:ph type="sldNum" sz="quarter" idx="2"/>
          </p:nvPr>
        </p:nvSpPr>
        <p:spPr>
          <a:xfrm>
            <a:off x="11954519" y="13081000"/>
            <a:ext cx="462262" cy="520700"/>
          </a:xfrm>
          <a:prstGeom prst="rect">
            <a:avLst/>
          </a:prstGeom>
          <a:ln w="12700">
            <a:miter lim="400000"/>
          </a:ln>
        </p:spPr>
        <p:txBody>
          <a:bodyPr wrap="none" lIns="50800" tIns="50800" rIns="50800" bIns="50800">
            <a:spAutoFit/>
          </a:bodyPr>
          <a:lstStyle>
            <a:lvl1pPr algn="ctr">
              <a:spcBef>
                <a:spcPts val="0"/>
              </a:spcBef>
              <a:defRPr sz="2400">
                <a:latin typeface="Open Sans Light"/>
                <a:ea typeface="Open Sans Light"/>
                <a:cs typeface="Open Sans Light"/>
                <a:sym typeface="Open Sans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Open Sans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Open Sans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Open Sans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Open Sans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Open Sans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Open Sans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Open Sans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Open Sans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Open Sans Medium"/>
        </a:defRPr>
      </a:lvl9pPr>
    </p:titleStyle>
    <p:bodyStyle>
      <a:lvl1pPr marL="0" marR="0" indent="0" algn="ctr" defTabSz="825500"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Open Sans"/>
          <a:ea typeface="Open Sans"/>
          <a:cs typeface="Open Sans"/>
          <a:sym typeface="Open Sans"/>
        </a:defRPr>
      </a:lvl1pPr>
      <a:lvl2pPr marL="0" marR="0" indent="0" algn="ctr" defTabSz="825500"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Open Sans"/>
          <a:ea typeface="Open Sans"/>
          <a:cs typeface="Open Sans"/>
          <a:sym typeface="Open Sans"/>
        </a:defRPr>
      </a:lvl2pPr>
      <a:lvl3pPr marL="0" marR="0" indent="0" algn="ctr" defTabSz="825500"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Open Sans"/>
          <a:ea typeface="Open Sans"/>
          <a:cs typeface="Open Sans"/>
          <a:sym typeface="Open Sans"/>
        </a:defRPr>
      </a:lvl3pPr>
      <a:lvl4pPr marL="0" marR="0" indent="0" algn="ctr" defTabSz="825500"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Open Sans"/>
          <a:ea typeface="Open Sans"/>
          <a:cs typeface="Open Sans"/>
          <a:sym typeface="Open Sans"/>
        </a:defRPr>
      </a:lvl4pPr>
      <a:lvl5pPr marL="0" marR="0" indent="0" algn="ctr" defTabSz="825500"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Open Sans"/>
          <a:ea typeface="Open Sans"/>
          <a:cs typeface="Open Sans"/>
          <a:sym typeface="Open Sans"/>
        </a:defRPr>
      </a:lvl5pPr>
      <a:lvl6pPr marL="0" marR="0" indent="355600" algn="ctr" defTabSz="825500"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Open Sans"/>
          <a:ea typeface="Open Sans"/>
          <a:cs typeface="Open Sans"/>
          <a:sym typeface="Open Sans"/>
        </a:defRPr>
      </a:lvl6pPr>
      <a:lvl7pPr marL="0" marR="0" indent="711200" algn="ctr" defTabSz="825500"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Open Sans"/>
          <a:ea typeface="Open Sans"/>
          <a:cs typeface="Open Sans"/>
          <a:sym typeface="Open Sans"/>
        </a:defRPr>
      </a:lvl7pPr>
      <a:lvl8pPr marL="0" marR="0" indent="1066800" algn="ctr" defTabSz="825500"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Open Sans"/>
          <a:ea typeface="Open Sans"/>
          <a:cs typeface="Open Sans"/>
          <a:sym typeface="Open Sans"/>
        </a:defRPr>
      </a:lvl8pPr>
      <a:lvl9pPr marL="0" marR="0" indent="1422400" algn="ctr" defTabSz="825500" rtl="0" latinLnBrk="0">
        <a:lnSpc>
          <a:spcPct val="100000"/>
        </a:lnSpc>
        <a:spcBef>
          <a:spcPts val="0"/>
        </a:spcBef>
        <a:spcAft>
          <a:spcPts val="0"/>
        </a:spcAft>
        <a:buClrTx/>
        <a:buSzTx/>
        <a:buFontTx/>
        <a:buNone/>
        <a:tabLst/>
        <a:defRPr b="0" baseline="0" cap="none" i="0" spc="0" strike="noStrike" sz="5400" u="none">
          <a:solidFill>
            <a:srgbClr val="000000"/>
          </a:solidFill>
          <a:uFillTx/>
          <a:latin typeface="Open Sans"/>
          <a:ea typeface="Open Sans"/>
          <a:cs typeface="Open Sans"/>
          <a:sym typeface="Open Sans"/>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Open Sans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Open Sans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Open Sans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Open Sans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Open Sans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Open Sans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Open Sans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Open Sans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Open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9.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 name="Rectangle"/>
          <p:cNvSpPr/>
          <p:nvPr/>
        </p:nvSpPr>
        <p:spPr>
          <a:xfrm>
            <a:off x="12190764" y="4896343"/>
            <a:ext cx="3034190" cy="2398153"/>
          </a:xfrm>
          <a:prstGeom prst="rect">
            <a:avLst/>
          </a:prstGeom>
          <a:solidFill>
            <a:srgbClr val="FFFFFF"/>
          </a:solidFill>
          <a:ln w="12700">
            <a:miter lim="400000"/>
          </a:ln>
        </p:spPr>
        <p:txBody>
          <a:bodyPr lIns="71437" tIns="71437" rIns="71437" bIns="71437" anchor="ctr"/>
          <a:lstStyle/>
          <a:p>
            <a:pPr algn="ctr" defTabSz="821531">
              <a:spcBef>
                <a:spcPts val="0"/>
              </a:spcBef>
              <a:defRPr sz="3200">
                <a:solidFill>
                  <a:srgbClr val="FFFFFF"/>
                </a:solidFill>
                <a:latin typeface="Open Sans Light"/>
                <a:ea typeface="Open Sans Light"/>
                <a:cs typeface="Open Sans Light"/>
                <a:sym typeface="Open Sans Light"/>
              </a:defRPr>
            </a:pPr>
          </a:p>
        </p:txBody>
      </p:sp>
      <p:sp>
        <p:nvSpPr>
          <p:cNvPr id="24" name="Rectangle"/>
          <p:cNvSpPr/>
          <p:nvPr/>
        </p:nvSpPr>
        <p:spPr>
          <a:xfrm>
            <a:off x="4352338" y="6977432"/>
            <a:ext cx="7839662" cy="3225865"/>
          </a:xfrm>
          <a:prstGeom prst="roundRect">
            <a:avLst>
              <a:gd name="adj" fmla="val 0"/>
            </a:avLst>
          </a:prstGeom>
          <a:solidFill>
            <a:srgbClr val="FFFFFF"/>
          </a:solidFill>
          <a:ln w="12700">
            <a:miter lim="400000"/>
          </a:ln>
        </p:spPr>
        <p:txBody>
          <a:bodyPr lIns="71437" tIns="71437" rIns="71437" bIns="71437" anchor="ctr"/>
          <a:lstStyle/>
          <a:p>
            <a:pPr algn="ctr" defTabSz="821531">
              <a:spcBef>
                <a:spcPts val="0"/>
              </a:spcBef>
              <a:defRPr sz="3200">
                <a:solidFill>
                  <a:srgbClr val="FFFFFF"/>
                </a:solidFill>
                <a:latin typeface="Open Sans Light"/>
                <a:ea typeface="Open Sans Light"/>
                <a:cs typeface="Open Sans Light"/>
                <a:sym typeface="Open Sans Light"/>
              </a:defRPr>
            </a:pPr>
          </a:p>
        </p:txBody>
      </p:sp>
      <p:sp>
        <p:nvSpPr>
          <p:cNvPr id="25" name="Centre Ressources pour Intervenants  auprès d’Auteurs de Violences Sexuelles"/>
          <p:cNvSpPr/>
          <p:nvPr/>
        </p:nvSpPr>
        <p:spPr>
          <a:xfrm>
            <a:off x="1472" y="10230971"/>
            <a:ext cx="24381056" cy="23981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ctr" defTabSz="821531">
              <a:lnSpc>
                <a:spcPct val="90000"/>
              </a:lnSpc>
              <a:spcBef>
                <a:spcPts val="1500"/>
              </a:spcBef>
              <a:defRPr spc="550" sz="5500">
                <a:solidFill>
                  <a:srgbClr val="53697A"/>
                </a:solidFill>
                <a:latin typeface="Open Sans Bold"/>
                <a:ea typeface="Open Sans Bold"/>
                <a:cs typeface="Open Sans Bold"/>
                <a:sym typeface="Open Sans Bold"/>
              </a:defRPr>
            </a:pPr>
            <a:r>
              <a:rPr>
                <a:latin typeface="Open Sans"/>
                <a:ea typeface="Open Sans"/>
                <a:cs typeface="Open Sans"/>
                <a:sym typeface="Open Sans"/>
              </a:rPr>
              <a:t>Centre Ressources pour Intervenants </a:t>
            </a:r>
            <a:br>
              <a:rPr>
                <a:latin typeface="Open Sans"/>
                <a:ea typeface="Open Sans"/>
                <a:cs typeface="Open Sans"/>
                <a:sym typeface="Open Sans"/>
              </a:rPr>
            </a:br>
            <a:r>
              <a:rPr>
                <a:latin typeface="Open Sans"/>
                <a:ea typeface="Open Sans"/>
                <a:cs typeface="Open Sans"/>
                <a:sym typeface="Open Sans"/>
              </a:rPr>
              <a:t>auprès d’Auteurs de Violences Sexuelles</a:t>
            </a:r>
          </a:p>
        </p:txBody>
      </p:sp>
      <p:pic>
        <p:nvPicPr>
          <p:cNvPr id="26" name="image1.png" descr="image1.png"/>
          <p:cNvPicPr>
            <a:picLocks noChangeAspect="1"/>
          </p:cNvPicPr>
          <p:nvPr/>
        </p:nvPicPr>
        <p:blipFill>
          <a:blip r:embed="rId3">
            <a:extLst/>
          </a:blip>
          <a:stretch>
            <a:fillRect/>
          </a:stretch>
        </p:blipFill>
        <p:spPr>
          <a:xfrm>
            <a:off x="7554347" y="1901535"/>
            <a:ext cx="9275306" cy="748164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Mise en réseau"/>
          <p:cNvSpPr txBox="1"/>
          <p:nvPr/>
        </p:nvSpPr>
        <p:spPr>
          <a:xfrm>
            <a:off x="2031469" y="1386684"/>
            <a:ext cx="20321062"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0"/>
              </a:spcBef>
              <a:defRPr sz="6600">
                <a:solidFill>
                  <a:srgbClr val="53697A"/>
                </a:solidFill>
              </a:defRPr>
            </a:lvl1pPr>
          </a:lstStyle>
          <a:p>
            <a:pPr>
              <a:defRPr>
                <a:latin typeface="+mn-lt"/>
                <a:ea typeface="+mn-ea"/>
                <a:cs typeface="+mn-cs"/>
                <a:sym typeface="Open Sans Medium"/>
              </a:defRPr>
            </a:pPr>
            <a:r>
              <a:rPr>
                <a:latin typeface="Open Sans"/>
                <a:ea typeface="Open Sans"/>
                <a:cs typeface="Open Sans"/>
                <a:sym typeface="Open Sans"/>
              </a:rPr>
              <a:t>Mise en réseau </a:t>
            </a:r>
          </a:p>
        </p:txBody>
      </p:sp>
      <p:sp>
        <p:nvSpPr>
          <p:cNvPr id="75" name="Connaître l’évolution des pratiques et des dispositifs régionaux ;…"/>
          <p:cNvSpPr txBox="1"/>
          <p:nvPr/>
        </p:nvSpPr>
        <p:spPr>
          <a:xfrm>
            <a:off x="2161689" y="3562350"/>
            <a:ext cx="20060623"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35000" indent="-635000" defTabSz="821531">
              <a:spcBef>
                <a:spcPts val="6000"/>
              </a:spcBef>
              <a:buSzPct val="100000"/>
              <a:buChar char="‣"/>
              <a:defRPr sz="5000">
                <a:solidFill>
                  <a:srgbClr val="53697A"/>
                </a:solidFill>
              </a:defRPr>
            </a:pPr>
            <a:r>
              <a:rPr>
                <a:latin typeface="Open Sans Bold"/>
                <a:ea typeface="Open Sans Bold"/>
                <a:cs typeface="Open Sans Bold"/>
                <a:sym typeface="Open Sans Bold"/>
              </a:rPr>
              <a:t>Connaître</a:t>
            </a:r>
            <a:r>
              <a:t> l’évolution des pratiques et des dispositifs régionaux ;</a:t>
            </a:r>
          </a:p>
          <a:p>
            <a:pPr marL="635000" indent="-635000" defTabSz="821531">
              <a:spcBef>
                <a:spcPts val="6000"/>
              </a:spcBef>
              <a:buSzPct val="100000"/>
              <a:buChar char="‣"/>
              <a:defRPr sz="5000">
                <a:solidFill>
                  <a:srgbClr val="53697A"/>
                </a:solidFill>
              </a:defRPr>
            </a:pPr>
            <a:r>
              <a:rPr>
                <a:latin typeface="Open Sans Bold"/>
                <a:ea typeface="Open Sans Bold"/>
                <a:cs typeface="Open Sans Bold"/>
                <a:sym typeface="Open Sans Bold"/>
              </a:rPr>
              <a:t>Échanger</a:t>
            </a:r>
            <a:r>
              <a:t> des savoirs et des pratiques dans le cadre </a:t>
            </a:r>
            <a:br/>
            <a:r>
              <a:t>de rencontres pluridisciplinaires ou d’ateliers ;</a:t>
            </a:r>
          </a:p>
          <a:p>
            <a:pPr marL="635000" indent="-635000" defTabSz="821531">
              <a:spcBef>
                <a:spcPts val="6000"/>
              </a:spcBef>
              <a:buSzPct val="100000"/>
              <a:buChar char="‣"/>
              <a:defRPr sz="5000">
                <a:solidFill>
                  <a:srgbClr val="53697A"/>
                </a:solidFill>
              </a:defRPr>
            </a:pPr>
            <a:r>
              <a:rPr>
                <a:latin typeface="Open Sans Bold"/>
                <a:ea typeface="Open Sans Bold"/>
                <a:cs typeface="Open Sans Bold"/>
                <a:sym typeface="Open Sans Bold"/>
              </a:rPr>
              <a:t>Repérer</a:t>
            </a:r>
            <a:r>
              <a:t> les fonctions et missions des différents professionnels intervenant auprès des auteurs de violences sexuelles ;</a:t>
            </a:r>
          </a:p>
          <a:p>
            <a:pPr marL="635000" indent="-635000" defTabSz="821531">
              <a:spcBef>
                <a:spcPts val="6000"/>
              </a:spcBef>
              <a:buSzPct val="100000"/>
              <a:buChar char="‣"/>
              <a:defRPr sz="5000">
                <a:solidFill>
                  <a:srgbClr val="53697A"/>
                </a:solidFill>
              </a:defRPr>
            </a:pPr>
            <a:r>
              <a:rPr>
                <a:latin typeface="Open Sans Bold"/>
                <a:ea typeface="Open Sans Bold"/>
                <a:cs typeface="Open Sans Bold"/>
                <a:sym typeface="Open Sans Bold"/>
              </a:rPr>
              <a:t>Faciliter</a:t>
            </a:r>
            <a:r>
              <a:t> les prises en charge en favorisant les rencontres </a:t>
            </a:r>
            <a:br/>
            <a:r>
              <a:t>entre professionnels impliqués auprès de ce public.</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outien et recours clinique"/>
          <p:cNvSpPr txBox="1"/>
          <p:nvPr/>
        </p:nvSpPr>
        <p:spPr>
          <a:xfrm>
            <a:off x="2031469" y="1386684"/>
            <a:ext cx="20321062"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0"/>
              </a:spcBef>
              <a:defRPr sz="6600">
                <a:solidFill>
                  <a:srgbClr val="53697A"/>
                </a:solidFill>
              </a:defRPr>
            </a:lvl1pPr>
          </a:lstStyle>
          <a:p>
            <a:pPr>
              <a:defRPr>
                <a:latin typeface="+mn-lt"/>
                <a:ea typeface="+mn-ea"/>
                <a:cs typeface="+mn-cs"/>
                <a:sym typeface="Open Sans Medium"/>
              </a:defRPr>
            </a:pPr>
            <a:r>
              <a:rPr>
                <a:latin typeface="Open Sans"/>
                <a:ea typeface="Open Sans"/>
                <a:cs typeface="Open Sans"/>
                <a:sym typeface="Open Sans"/>
              </a:rPr>
              <a:t>Soutien et recours clinique</a:t>
            </a:r>
          </a:p>
        </p:txBody>
      </p:sp>
      <p:sp>
        <p:nvSpPr>
          <p:cNvPr id="80" name="Trouver soutien et conseil dans la prise en charge ;…"/>
          <p:cNvSpPr txBox="1"/>
          <p:nvPr/>
        </p:nvSpPr>
        <p:spPr>
          <a:xfrm>
            <a:off x="2161689" y="3562350"/>
            <a:ext cx="20060623" cy="594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Trouver soutien</a:t>
            </a:r>
            <a:r>
              <a:t> et conseil dans la prise en charge ;</a:t>
            </a: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Bénéficier d’interventions</a:t>
            </a:r>
            <a:r>
              <a:t>, de </a:t>
            </a:r>
            <a:r>
              <a:rPr>
                <a:latin typeface="Open Sans Bold"/>
                <a:ea typeface="Open Sans Bold"/>
                <a:cs typeface="Open Sans Bold"/>
                <a:sym typeface="Open Sans Bold"/>
              </a:rPr>
              <a:t>supervisions</a:t>
            </a:r>
            <a:r>
              <a:t> </a:t>
            </a:r>
            <a:br/>
            <a:r>
              <a:t>ou </a:t>
            </a:r>
            <a:r>
              <a:rPr>
                <a:latin typeface="Open Sans Bold"/>
                <a:ea typeface="Open Sans Bold"/>
                <a:cs typeface="Open Sans Bold"/>
                <a:sym typeface="Open Sans Bold"/>
              </a:rPr>
              <a:t>d’échanges de pratiques</a:t>
            </a:r>
            <a:r>
              <a:t> ;</a:t>
            </a: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Solliciter un avis</a:t>
            </a:r>
            <a:r>
              <a:t> sur un projet de création </a:t>
            </a:r>
            <a:br/>
            <a:r>
              <a:t>ou d’évolution de structure, de prise en charge.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Prévention"/>
          <p:cNvSpPr txBox="1"/>
          <p:nvPr/>
        </p:nvSpPr>
        <p:spPr>
          <a:xfrm>
            <a:off x="2031469" y="1386684"/>
            <a:ext cx="20321062"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0"/>
              </a:spcBef>
              <a:defRPr sz="6600">
                <a:solidFill>
                  <a:srgbClr val="53697A"/>
                </a:solidFill>
              </a:defRPr>
            </a:lvl1pPr>
          </a:lstStyle>
          <a:p>
            <a:pPr>
              <a:defRPr>
                <a:latin typeface="+mn-lt"/>
                <a:ea typeface="+mn-ea"/>
                <a:cs typeface="+mn-cs"/>
                <a:sym typeface="Open Sans Medium"/>
              </a:defRPr>
            </a:pPr>
            <a:r>
              <a:rPr>
                <a:latin typeface="Open Sans"/>
                <a:ea typeface="Open Sans"/>
                <a:cs typeface="Open Sans"/>
                <a:sym typeface="Open Sans"/>
              </a:rPr>
              <a:t>Prévention</a:t>
            </a:r>
          </a:p>
        </p:txBody>
      </p:sp>
      <p:sp>
        <p:nvSpPr>
          <p:cNvPr id="85" name="Développer des programmes de prévention  et de sensibilisation concernant les violences sexuelles ;…"/>
          <p:cNvSpPr txBox="1"/>
          <p:nvPr/>
        </p:nvSpPr>
        <p:spPr>
          <a:xfrm>
            <a:off x="2161689" y="3562350"/>
            <a:ext cx="20060623" cy="431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Développer</a:t>
            </a:r>
            <a:r>
              <a:t> des programmes de prévention </a:t>
            </a:r>
            <a:br/>
            <a:r>
              <a:t>et de sensibilisation concernant les violences sexuelles ;</a:t>
            </a: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Diffuser</a:t>
            </a:r>
            <a:r>
              <a:t> des outils de prévention </a:t>
            </a:r>
            <a:br/>
            <a:r>
              <a:t>auprès des professionnels partenaires.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Information et documentation"/>
          <p:cNvSpPr txBox="1"/>
          <p:nvPr/>
        </p:nvSpPr>
        <p:spPr>
          <a:xfrm>
            <a:off x="2031469" y="1386684"/>
            <a:ext cx="20321062"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0"/>
              </a:spcBef>
              <a:defRPr sz="6600">
                <a:solidFill>
                  <a:srgbClr val="53697A"/>
                </a:solidFill>
              </a:defRPr>
            </a:lvl1pPr>
          </a:lstStyle>
          <a:p>
            <a:pPr>
              <a:defRPr>
                <a:latin typeface="+mn-lt"/>
                <a:ea typeface="+mn-ea"/>
                <a:cs typeface="+mn-cs"/>
                <a:sym typeface="Open Sans Medium"/>
              </a:defRPr>
            </a:pPr>
            <a:r>
              <a:rPr>
                <a:latin typeface="Open Sans"/>
                <a:ea typeface="Open Sans"/>
                <a:cs typeface="Open Sans"/>
                <a:sym typeface="Open Sans"/>
              </a:rPr>
              <a:t>Information et documentation</a:t>
            </a:r>
          </a:p>
        </p:txBody>
      </p:sp>
      <p:sp>
        <p:nvSpPr>
          <p:cNvPr id="90" name="S’informer, consulter, être guidé  dans une recherche documentaire ;…"/>
          <p:cNvSpPr txBox="1"/>
          <p:nvPr/>
        </p:nvSpPr>
        <p:spPr>
          <a:xfrm>
            <a:off x="2161689" y="3562350"/>
            <a:ext cx="20060623" cy="594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S’informer</a:t>
            </a:r>
            <a:r>
              <a:t>, </a:t>
            </a:r>
            <a:r>
              <a:rPr>
                <a:latin typeface="Open Sans Bold"/>
                <a:ea typeface="Open Sans Bold"/>
                <a:cs typeface="Open Sans Bold"/>
                <a:sym typeface="Open Sans Bold"/>
              </a:rPr>
              <a:t>consulter</a:t>
            </a:r>
            <a:r>
              <a:t>, </a:t>
            </a:r>
            <a:r>
              <a:rPr>
                <a:latin typeface="Open Sans Bold"/>
                <a:ea typeface="Open Sans Bold"/>
                <a:cs typeface="Open Sans Bold"/>
                <a:sym typeface="Open Sans Bold"/>
              </a:rPr>
              <a:t>être guidé</a:t>
            </a:r>
            <a:r>
              <a:t> </a:t>
            </a:r>
            <a:br/>
            <a:r>
              <a:t>dans une recherche documentaire ;</a:t>
            </a:r>
          </a:p>
          <a:p>
            <a:pPr marL="634999" indent="-634999" defTabSz="821531">
              <a:spcBef>
                <a:spcPts val="6000"/>
              </a:spcBef>
              <a:buSzPct val="100000"/>
              <a:buChar char="‣"/>
              <a:defRPr sz="5000">
                <a:solidFill>
                  <a:srgbClr val="53697A"/>
                </a:solidFill>
              </a:defRPr>
            </a:pPr>
            <a:r>
              <a:t>Avoir accès à une </a:t>
            </a:r>
            <a:r>
              <a:rPr>
                <a:latin typeface="Open Sans Bold"/>
                <a:ea typeface="Open Sans Bold"/>
                <a:cs typeface="Open Sans Bold"/>
                <a:sym typeface="Open Sans Bold"/>
              </a:rPr>
              <a:t>base documentaire</a:t>
            </a:r>
            <a:r>
              <a:t> ;</a:t>
            </a: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Se renseigner</a:t>
            </a:r>
            <a:r>
              <a:t> sur les dispositifs de soins, </a:t>
            </a:r>
            <a:br/>
            <a:r>
              <a:t>les outils de prise en charge, d’évaluation.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herche"/>
          <p:cNvSpPr txBox="1"/>
          <p:nvPr/>
        </p:nvSpPr>
        <p:spPr>
          <a:xfrm>
            <a:off x="2031469" y="1386684"/>
            <a:ext cx="20321062"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0"/>
              </a:spcBef>
              <a:defRPr sz="6600">
                <a:solidFill>
                  <a:srgbClr val="53697A"/>
                </a:solidFill>
              </a:defRPr>
            </a:lvl1pPr>
          </a:lstStyle>
          <a:p>
            <a:pPr>
              <a:defRPr>
                <a:latin typeface="+mn-lt"/>
                <a:ea typeface="+mn-ea"/>
                <a:cs typeface="+mn-cs"/>
                <a:sym typeface="Open Sans Medium"/>
              </a:defRPr>
            </a:pPr>
            <a:r>
              <a:rPr>
                <a:latin typeface="Open Sans"/>
                <a:ea typeface="Open Sans"/>
                <a:cs typeface="Open Sans"/>
                <a:sym typeface="Open Sans"/>
              </a:rPr>
              <a:t>Recherche</a:t>
            </a:r>
          </a:p>
        </p:txBody>
      </p:sp>
      <p:sp>
        <p:nvSpPr>
          <p:cNvPr id="95" name="Diffuser l’actualité de la recherche et de la bibliographie  concernant les auteurs de violences sexuelles ;…"/>
          <p:cNvSpPr txBox="1"/>
          <p:nvPr/>
        </p:nvSpPr>
        <p:spPr>
          <a:xfrm>
            <a:off x="2161689" y="3562350"/>
            <a:ext cx="20060623" cy="594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Diffuser l’actualité</a:t>
            </a:r>
            <a:r>
              <a:t> de la recherche et de la bibliographie </a:t>
            </a:r>
            <a:br/>
            <a:r>
              <a:t>concernant les auteurs de violences sexuelles ;</a:t>
            </a: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Promouvoir les échanges</a:t>
            </a:r>
            <a:r>
              <a:t> entre praticiens et chercheurs ;</a:t>
            </a: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Favoriser les partenariats</a:t>
            </a:r>
            <a:r>
              <a:t> et </a:t>
            </a:r>
            <a:r>
              <a:rPr>
                <a:latin typeface="Open Sans Bold"/>
                <a:ea typeface="Open Sans Bold"/>
                <a:cs typeface="Open Sans Bold"/>
                <a:sym typeface="Open Sans Bold"/>
              </a:rPr>
              <a:t>soutenir la recherche</a:t>
            </a:r>
            <a:r>
              <a:t> </a:t>
            </a:r>
            <a:br/>
            <a:r>
              <a:t>de façon active.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Formation"/>
          <p:cNvSpPr txBox="1"/>
          <p:nvPr/>
        </p:nvSpPr>
        <p:spPr>
          <a:xfrm>
            <a:off x="2031469" y="1386684"/>
            <a:ext cx="20321062"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0"/>
              </a:spcBef>
              <a:defRPr sz="6600">
                <a:solidFill>
                  <a:srgbClr val="53697A"/>
                </a:solidFill>
              </a:defRPr>
            </a:lvl1pPr>
          </a:lstStyle>
          <a:p>
            <a:pPr>
              <a:defRPr>
                <a:latin typeface="+mn-lt"/>
                <a:ea typeface="+mn-ea"/>
                <a:cs typeface="+mn-cs"/>
                <a:sym typeface="Open Sans Medium"/>
              </a:defRPr>
            </a:pPr>
            <a:r>
              <a:rPr>
                <a:latin typeface="Open Sans"/>
                <a:ea typeface="Open Sans"/>
                <a:cs typeface="Open Sans"/>
                <a:sym typeface="Open Sans"/>
              </a:rPr>
              <a:t>Formation</a:t>
            </a:r>
          </a:p>
        </p:txBody>
      </p:sp>
      <p:sp>
        <p:nvSpPr>
          <p:cNvPr id="100" name="Informer les professionnels sur les formations existantes ;…"/>
          <p:cNvSpPr txBox="1"/>
          <p:nvPr/>
        </p:nvSpPr>
        <p:spPr>
          <a:xfrm>
            <a:off x="2161689" y="3562350"/>
            <a:ext cx="20060623" cy="680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Informer</a:t>
            </a:r>
            <a:r>
              <a:t> les professionnels sur les formations existantes ;</a:t>
            </a: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Organiser</a:t>
            </a:r>
            <a:r>
              <a:t> des formations pour public pluridisciplinaire </a:t>
            </a:r>
            <a:br/>
            <a:r>
              <a:t>ou ciblé (journées à thèmes, colloques …) ;</a:t>
            </a: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Proposer des formations spécifiques</a:t>
            </a:r>
            <a:r>
              <a:t> concernant </a:t>
            </a:r>
            <a:br/>
            <a:r>
              <a:t>la prise en charge des auteurs de violences sexuelles, </a:t>
            </a:r>
            <a:br/>
            <a:r>
              <a:t>ses outils, ses indications, ses difficultés, ses limites...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Événements tout au long de l’année"/>
          <p:cNvSpPr txBox="1"/>
          <p:nvPr/>
        </p:nvSpPr>
        <p:spPr>
          <a:xfrm>
            <a:off x="2031469" y="1386684"/>
            <a:ext cx="20321062"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0"/>
              </a:spcBef>
              <a:defRPr sz="6600">
                <a:solidFill>
                  <a:srgbClr val="53697A"/>
                </a:solidFill>
              </a:defRPr>
            </a:lvl1pPr>
          </a:lstStyle>
          <a:p>
            <a:pPr>
              <a:defRPr>
                <a:latin typeface="+mn-lt"/>
                <a:ea typeface="+mn-ea"/>
                <a:cs typeface="+mn-cs"/>
                <a:sym typeface="Open Sans Medium"/>
              </a:defRPr>
            </a:pPr>
            <a:r>
              <a:rPr>
                <a:latin typeface="Open Sans"/>
                <a:ea typeface="Open Sans"/>
                <a:cs typeface="Open Sans"/>
                <a:sym typeface="Open Sans"/>
              </a:rPr>
              <a:t>Événements tout au long de l’année</a:t>
            </a:r>
          </a:p>
        </p:txBody>
      </p:sp>
      <p:sp>
        <p:nvSpPr>
          <p:cNvPr id="105" name="Formations du catalogue annuel…"/>
          <p:cNvSpPr txBox="1"/>
          <p:nvPr/>
        </p:nvSpPr>
        <p:spPr>
          <a:xfrm>
            <a:off x="2161689" y="3562350"/>
            <a:ext cx="20060623" cy="746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Formations du catalogue annuel</a:t>
            </a:r>
            <a:endParaRPr>
              <a:latin typeface="Open Sans Bold"/>
              <a:ea typeface="Open Sans Bold"/>
              <a:cs typeface="Open Sans Bold"/>
              <a:sym typeface="Open Sans Bold"/>
            </a:endParaRP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Formations sur-mesure extérieure</a:t>
            </a:r>
            <a:endParaRPr>
              <a:latin typeface="Open Sans Bold"/>
              <a:ea typeface="Open Sans Bold"/>
              <a:cs typeface="Open Sans Bold"/>
              <a:sym typeface="Open Sans Bold"/>
            </a:endParaRP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Ateliers de prévention</a:t>
            </a:r>
            <a:endParaRPr>
              <a:latin typeface="Open Sans Bold"/>
              <a:ea typeface="Open Sans Bold"/>
              <a:cs typeface="Open Sans Bold"/>
              <a:sym typeface="Open Sans Bold"/>
            </a:endParaRP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Rencontres de partage et de réflexion</a:t>
            </a:r>
            <a:endParaRPr>
              <a:latin typeface="Open Sans Bold"/>
              <a:ea typeface="Open Sans Bold"/>
              <a:cs typeface="Open Sans Bold"/>
              <a:sym typeface="Open Sans Bold"/>
            </a:endParaRPr>
          </a:p>
          <a:p>
            <a:pPr marL="634999" indent="-634999" defTabSz="821531">
              <a:spcBef>
                <a:spcPts val="6000"/>
              </a:spcBef>
              <a:buSzPct val="100000"/>
              <a:buChar char="‣"/>
              <a:defRPr sz="5000">
                <a:solidFill>
                  <a:srgbClr val="53697A"/>
                </a:solidFill>
              </a:defRPr>
            </a:pPr>
            <a:r>
              <a:rPr>
                <a:latin typeface="Open Sans Bold"/>
                <a:ea typeface="Open Sans Bold"/>
                <a:cs typeface="Open Sans Bold"/>
                <a:sym typeface="Open Sans Bold"/>
              </a:rPr>
              <a:t>Colloques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 name="plan-criavs-idf-m.jpg" descr="plan-criavs-idf-m.jpg"/>
          <p:cNvPicPr>
            <a:picLocks noChangeAspect="1"/>
          </p:cNvPicPr>
          <p:nvPr/>
        </p:nvPicPr>
        <p:blipFill>
          <a:blip r:embed="rId3">
            <a:extLst/>
          </a:blip>
          <a:srcRect l="276" t="1722" r="5729" b="25166"/>
          <a:stretch>
            <a:fillRect/>
          </a:stretch>
        </p:blipFill>
        <p:spPr>
          <a:xfrm>
            <a:off x="1464353" y="278"/>
            <a:ext cx="22919647" cy="1371636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Pour vous inscrire à nos formations gratuites,…"/>
          <p:cNvSpPr txBox="1"/>
          <p:nvPr/>
        </p:nvSpPr>
        <p:spPr>
          <a:xfrm>
            <a:off x="2031469" y="1386684"/>
            <a:ext cx="20321062"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spcBef>
                <a:spcPts val="0"/>
              </a:spcBef>
              <a:defRPr sz="6600">
                <a:solidFill>
                  <a:srgbClr val="53697A"/>
                </a:solidFill>
                <a:latin typeface="+mn-lt"/>
                <a:ea typeface="+mn-ea"/>
                <a:cs typeface="+mn-cs"/>
                <a:sym typeface="Open Sans Medium"/>
              </a:defRPr>
            </a:pPr>
            <a:r>
              <a:t>Pour vous inscrire à nos formations gratuites,</a:t>
            </a:r>
          </a:p>
          <a:p>
            <a:pPr algn="just">
              <a:spcBef>
                <a:spcPts val="0"/>
              </a:spcBef>
              <a:defRPr sz="6600">
                <a:solidFill>
                  <a:srgbClr val="53697A"/>
                </a:solidFill>
                <a:latin typeface="+mn-lt"/>
                <a:ea typeface="+mn-ea"/>
                <a:cs typeface="+mn-cs"/>
                <a:sym typeface="Open Sans Medium"/>
              </a:defRPr>
            </a:pPr>
            <a:r>
              <a:t>rendez-vous sur</a:t>
            </a:r>
          </a:p>
        </p:txBody>
      </p:sp>
      <p:pic>
        <p:nvPicPr>
          <p:cNvPr id="114" name="criavs-gris.png" descr="criavs-gris.png"/>
          <p:cNvPicPr>
            <a:picLocks noChangeAspect="1"/>
          </p:cNvPicPr>
          <p:nvPr/>
        </p:nvPicPr>
        <p:blipFill>
          <a:blip r:embed="rId3">
            <a:extLst/>
          </a:blip>
          <a:stretch>
            <a:fillRect/>
          </a:stretch>
        </p:blipFill>
        <p:spPr>
          <a:xfrm>
            <a:off x="15603312" y="5064135"/>
            <a:ext cx="8168643" cy="8168643"/>
          </a:xfrm>
          <a:prstGeom prst="rect">
            <a:avLst/>
          </a:prstGeom>
          <a:ln w="12700">
            <a:miter lim="400000"/>
          </a:ln>
        </p:spPr>
      </p:pic>
      <p:sp>
        <p:nvSpPr>
          <p:cNvPr id="115" name="criavs.fr"/>
          <p:cNvSpPr txBox="1"/>
          <p:nvPr/>
        </p:nvSpPr>
        <p:spPr>
          <a:xfrm>
            <a:off x="1976374" y="5598859"/>
            <a:ext cx="12464803" cy="494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0"/>
              </a:spcBef>
              <a:defRPr sz="28000">
                <a:solidFill>
                  <a:srgbClr val="53697A"/>
                </a:solidFill>
                <a:latin typeface="Open Sans Light"/>
                <a:ea typeface="Open Sans Light"/>
                <a:cs typeface="Open Sans Light"/>
                <a:sym typeface="Open Sans Light"/>
              </a:defRPr>
            </a:lvl1pPr>
          </a:lstStyle>
          <a:p>
            <a:pPr/>
            <a:r>
              <a:t>criavs.fr</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criavsrs-gris.png" descr="criavsrs-gris.png"/>
          <p:cNvPicPr>
            <a:picLocks noChangeAspect="1"/>
          </p:cNvPicPr>
          <p:nvPr/>
        </p:nvPicPr>
        <p:blipFill>
          <a:blip r:embed="rId3">
            <a:extLst/>
          </a:blip>
          <a:stretch>
            <a:fillRect/>
          </a:stretch>
        </p:blipFill>
        <p:spPr>
          <a:xfrm>
            <a:off x="5206806" y="953425"/>
            <a:ext cx="11809149" cy="11809150"/>
          </a:xfrm>
          <a:prstGeom prst="rect">
            <a:avLst/>
          </a:prstGeom>
          <a:ln w="12700">
            <a:miter lim="400000"/>
          </a:ln>
        </p:spPr>
      </p:pic>
      <p:grpSp>
        <p:nvGrpSpPr>
          <p:cNvPr id="125" name="Grouper"/>
          <p:cNvGrpSpPr/>
          <p:nvPr/>
        </p:nvGrpSpPr>
        <p:grpSpPr>
          <a:xfrm>
            <a:off x="19486703" y="1471741"/>
            <a:ext cx="2343693" cy="10772519"/>
            <a:chOff x="0" y="0"/>
            <a:chExt cx="2343692" cy="10772517"/>
          </a:xfrm>
        </p:grpSpPr>
        <p:pic>
          <p:nvPicPr>
            <p:cNvPr id="120" name="RS logos-1.jpg" descr="RS logos-1.jpg"/>
            <p:cNvPicPr>
              <a:picLocks noChangeAspect="1"/>
            </p:cNvPicPr>
            <p:nvPr/>
          </p:nvPicPr>
          <p:blipFill>
            <a:blip r:embed="rId4">
              <a:extLst/>
            </a:blip>
            <a:stretch>
              <a:fillRect/>
            </a:stretch>
          </p:blipFill>
          <p:spPr>
            <a:xfrm>
              <a:off x="0" y="0"/>
              <a:ext cx="2343693" cy="2343692"/>
            </a:xfrm>
            <a:prstGeom prst="rect">
              <a:avLst/>
            </a:prstGeom>
            <a:ln w="12700" cap="flat">
              <a:noFill/>
              <a:miter lim="400000"/>
            </a:ln>
            <a:effectLst/>
          </p:spPr>
        </p:pic>
        <p:pic>
          <p:nvPicPr>
            <p:cNvPr id="121" name="RS logos-2.jpg" descr="RS logos-2.jpg"/>
            <p:cNvPicPr>
              <a:picLocks noChangeAspect="1"/>
            </p:cNvPicPr>
            <p:nvPr/>
          </p:nvPicPr>
          <p:blipFill>
            <a:blip r:embed="rId5">
              <a:extLst/>
            </a:blip>
            <a:stretch>
              <a:fillRect/>
            </a:stretch>
          </p:blipFill>
          <p:spPr>
            <a:xfrm>
              <a:off x="217954" y="4453848"/>
              <a:ext cx="1907786" cy="1907786"/>
            </a:xfrm>
            <a:prstGeom prst="rect">
              <a:avLst/>
            </a:prstGeom>
            <a:ln w="12700" cap="flat">
              <a:noFill/>
              <a:miter lim="400000"/>
            </a:ln>
            <a:effectLst/>
          </p:spPr>
        </p:pic>
        <p:pic>
          <p:nvPicPr>
            <p:cNvPr id="122" name="RS logos-3.jpg" descr="RS logos-3.jpg"/>
            <p:cNvPicPr>
              <a:picLocks noChangeAspect="1"/>
            </p:cNvPicPr>
            <p:nvPr/>
          </p:nvPicPr>
          <p:blipFill>
            <a:blip r:embed="rId6">
              <a:extLst/>
            </a:blip>
            <a:stretch>
              <a:fillRect/>
            </a:stretch>
          </p:blipFill>
          <p:spPr>
            <a:xfrm>
              <a:off x="217954" y="6659290"/>
              <a:ext cx="1907786" cy="1907786"/>
            </a:xfrm>
            <a:prstGeom prst="rect">
              <a:avLst/>
            </a:prstGeom>
            <a:ln w="12700" cap="flat">
              <a:noFill/>
              <a:miter lim="400000"/>
            </a:ln>
            <a:effectLst/>
          </p:spPr>
        </p:pic>
        <p:pic>
          <p:nvPicPr>
            <p:cNvPr id="123" name="RS logos-5.jpg" descr="RS logos-5.jpg"/>
            <p:cNvPicPr>
              <a:picLocks noChangeAspect="1"/>
            </p:cNvPicPr>
            <p:nvPr/>
          </p:nvPicPr>
          <p:blipFill>
            <a:blip r:embed="rId7">
              <a:extLst/>
            </a:blip>
            <a:stretch>
              <a:fillRect/>
            </a:stretch>
          </p:blipFill>
          <p:spPr>
            <a:xfrm>
              <a:off x="217954" y="2214671"/>
              <a:ext cx="1907786" cy="1907786"/>
            </a:xfrm>
            <a:prstGeom prst="rect">
              <a:avLst/>
            </a:prstGeom>
            <a:ln w="12700" cap="flat">
              <a:noFill/>
              <a:miter lim="400000"/>
            </a:ln>
            <a:effectLst/>
          </p:spPr>
        </p:pic>
        <p:pic>
          <p:nvPicPr>
            <p:cNvPr id="124" name="RS logos-6.jpg" descr="RS logos-6.jpg"/>
            <p:cNvPicPr>
              <a:picLocks noChangeAspect="1"/>
            </p:cNvPicPr>
            <p:nvPr/>
          </p:nvPicPr>
          <p:blipFill>
            <a:blip r:embed="rId8">
              <a:extLst/>
            </a:blip>
            <a:stretch>
              <a:fillRect/>
            </a:stretch>
          </p:blipFill>
          <p:spPr>
            <a:xfrm>
              <a:off x="217953" y="8864732"/>
              <a:ext cx="1907786" cy="1907786"/>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 name="Formation…"/>
          <p:cNvSpPr txBox="1"/>
          <p:nvPr/>
        </p:nvSpPr>
        <p:spPr>
          <a:xfrm>
            <a:off x="2031469" y="8686799"/>
            <a:ext cx="20321062"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defTabSz="457200">
              <a:spcBef>
                <a:spcPts val="0"/>
              </a:spcBef>
              <a:defRPr cap="all" sz="10000">
                <a:solidFill>
                  <a:srgbClr val="53697A"/>
                </a:solidFill>
                <a:latin typeface="Open Sans Light"/>
                <a:ea typeface="Open Sans Light"/>
                <a:cs typeface="Open Sans Light"/>
                <a:sym typeface="Open Sans Light"/>
              </a:defRPr>
            </a:pPr>
            <a:r>
              <a:t>Formation</a:t>
            </a:r>
          </a:p>
          <a:p>
            <a:pPr defTabSz="821531">
              <a:spcBef>
                <a:spcPts val="0"/>
              </a:spcBef>
              <a:defRPr sz="5400">
                <a:solidFill>
                  <a:srgbClr val="53697A"/>
                </a:solidFill>
              </a:defRPr>
            </a:pPr>
            <a:r>
              <a:t>Lundi 1</a:t>
            </a:r>
            <a:r>
              <a:rPr baseline="31999"/>
              <a:t>er</a:t>
            </a:r>
            <a:r>
              <a:t> et mardi 2 janvier 2099 + Lundi 3 mars 2099</a:t>
            </a:r>
          </a:p>
        </p:txBody>
      </p:sp>
      <p:sp>
        <p:nvSpPr>
          <p:cNvPr id="31" name="Titre de la formation si besoin sur plusieurs lignes"/>
          <p:cNvSpPr txBox="1"/>
          <p:nvPr/>
        </p:nvSpPr>
        <p:spPr>
          <a:xfrm>
            <a:off x="2031469" y="1386684"/>
            <a:ext cx="20321062" cy="287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spcBef>
                <a:spcPts val="0"/>
              </a:spcBef>
              <a:defRPr sz="8000">
                <a:solidFill>
                  <a:srgbClr val="53697A"/>
                </a:solidFill>
                <a:latin typeface="Open Sans Bold"/>
                <a:ea typeface="Open Sans Bold"/>
                <a:cs typeface="Open Sans Bold"/>
                <a:sym typeface="Open Sans Bold"/>
              </a:defRPr>
            </a:pPr>
            <a:r>
              <a:t>Titre de la formation</a:t>
            </a:r>
            <a:br/>
            <a:r>
              <a:t>si besoin sur plusieurs lignes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Rectangle"/>
          <p:cNvSpPr/>
          <p:nvPr/>
        </p:nvSpPr>
        <p:spPr>
          <a:xfrm>
            <a:off x="12190764" y="4896343"/>
            <a:ext cx="3034190" cy="2398153"/>
          </a:xfrm>
          <a:prstGeom prst="rect">
            <a:avLst/>
          </a:prstGeom>
          <a:solidFill>
            <a:srgbClr val="FFFFFF"/>
          </a:solidFill>
          <a:ln w="12700">
            <a:miter lim="400000"/>
          </a:ln>
        </p:spPr>
        <p:txBody>
          <a:bodyPr lIns="71437" tIns="71437" rIns="71437" bIns="71437" anchor="ctr"/>
          <a:lstStyle/>
          <a:p>
            <a:pPr algn="ctr" defTabSz="821531">
              <a:spcBef>
                <a:spcPts val="0"/>
              </a:spcBef>
              <a:defRPr sz="3200">
                <a:solidFill>
                  <a:srgbClr val="FFFFFF"/>
                </a:solidFill>
                <a:latin typeface="Open Sans Light"/>
                <a:ea typeface="Open Sans Light"/>
                <a:cs typeface="Open Sans Light"/>
                <a:sym typeface="Open Sans Light"/>
              </a:defRPr>
            </a:pPr>
          </a:p>
        </p:txBody>
      </p:sp>
      <p:sp>
        <p:nvSpPr>
          <p:cNvPr id="36" name="Rectangle"/>
          <p:cNvSpPr/>
          <p:nvPr/>
        </p:nvSpPr>
        <p:spPr>
          <a:xfrm>
            <a:off x="4352338" y="6977432"/>
            <a:ext cx="7839662" cy="3225865"/>
          </a:xfrm>
          <a:prstGeom prst="roundRect">
            <a:avLst>
              <a:gd name="adj" fmla="val 0"/>
            </a:avLst>
          </a:prstGeom>
          <a:solidFill>
            <a:srgbClr val="FFFFFF"/>
          </a:solidFill>
          <a:ln w="12700">
            <a:miter lim="400000"/>
          </a:ln>
        </p:spPr>
        <p:txBody>
          <a:bodyPr lIns="71437" tIns="71437" rIns="71437" bIns="71437" anchor="ctr"/>
          <a:lstStyle/>
          <a:p>
            <a:pPr algn="ctr" defTabSz="821531">
              <a:spcBef>
                <a:spcPts val="0"/>
              </a:spcBef>
              <a:defRPr sz="3200">
                <a:solidFill>
                  <a:srgbClr val="FFFFFF"/>
                </a:solidFill>
                <a:latin typeface="Open Sans Light"/>
                <a:ea typeface="Open Sans Light"/>
                <a:cs typeface="Open Sans Light"/>
                <a:sym typeface="Open Sans Light"/>
              </a:defRPr>
            </a:pPr>
          </a:p>
        </p:txBody>
      </p:sp>
      <p:sp>
        <p:nvSpPr>
          <p:cNvPr id="37" name="Centre Ressources pour Intervenants  auprès d’Auteurs de Violences Sexuelles"/>
          <p:cNvSpPr/>
          <p:nvPr/>
        </p:nvSpPr>
        <p:spPr>
          <a:xfrm>
            <a:off x="1472" y="10230971"/>
            <a:ext cx="24381056" cy="23981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ctr" defTabSz="821531">
              <a:lnSpc>
                <a:spcPct val="90000"/>
              </a:lnSpc>
              <a:spcBef>
                <a:spcPts val="1500"/>
              </a:spcBef>
              <a:defRPr spc="550" sz="5500">
                <a:solidFill>
                  <a:srgbClr val="53697A"/>
                </a:solidFill>
                <a:latin typeface="Open Sans Bold"/>
                <a:ea typeface="Open Sans Bold"/>
                <a:cs typeface="Open Sans Bold"/>
                <a:sym typeface="Open Sans Bold"/>
              </a:defRPr>
            </a:pPr>
            <a:r>
              <a:rPr>
                <a:latin typeface="Open Sans"/>
                <a:ea typeface="Open Sans"/>
                <a:cs typeface="Open Sans"/>
                <a:sym typeface="Open Sans"/>
              </a:rPr>
              <a:t>Centre Ressources pour Intervenants </a:t>
            </a:r>
            <a:br>
              <a:rPr>
                <a:latin typeface="Open Sans"/>
                <a:ea typeface="Open Sans"/>
                <a:cs typeface="Open Sans"/>
                <a:sym typeface="Open Sans"/>
              </a:rPr>
            </a:br>
            <a:r>
              <a:rPr>
                <a:latin typeface="Open Sans"/>
                <a:ea typeface="Open Sans"/>
                <a:cs typeface="Open Sans"/>
                <a:sym typeface="Open Sans"/>
              </a:rPr>
              <a:t>auprès d’Auteurs de Violences Sexuelles</a:t>
            </a:r>
          </a:p>
        </p:txBody>
      </p:sp>
      <p:pic>
        <p:nvPicPr>
          <p:cNvPr id="38" name="image1.png" descr="image1.png"/>
          <p:cNvPicPr>
            <a:picLocks noChangeAspect="1"/>
          </p:cNvPicPr>
          <p:nvPr/>
        </p:nvPicPr>
        <p:blipFill>
          <a:blip r:embed="rId3">
            <a:extLst/>
          </a:blip>
          <a:stretch>
            <a:fillRect/>
          </a:stretch>
        </p:blipFill>
        <p:spPr>
          <a:xfrm>
            <a:off x="7554347" y="1901535"/>
            <a:ext cx="9275306" cy="748164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 name="32 CRIAVS ou antennes…"/>
          <p:cNvSpPr txBox="1"/>
          <p:nvPr/>
        </p:nvSpPr>
        <p:spPr>
          <a:xfrm>
            <a:off x="2031469" y="1386684"/>
            <a:ext cx="20321062" cy="467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spcBef>
                <a:spcPts val="0"/>
              </a:spcBef>
              <a:defRPr sz="6600">
                <a:solidFill>
                  <a:srgbClr val="53697A"/>
                </a:solidFill>
                <a:latin typeface="+mn-lt"/>
                <a:ea typeface="+mn-ea"/>
                <a:cs typeface="+mn-cs"/>
                <a:sym typeface="Open Sans Medium"/>
              </a:defRPr>
            </a:pPr>
            <a:r>
              <a:t>32 CRIAVS ou antennes </a:t>
            </a:r>
          </a:p>
          <a:p>
            <a:pPr algn="just">
              <a:spcBef>
                <a:spcPts val="0"/>
              </a:spcBef>
              <a:defRPr sz="6600">
                <a:solidFill>
                  <a:srgbClr val="53697A"/>
                </a:solidFill>
                <a:latin typeface="+mn-lt"/>
                <a:ea typeface="+mn-ea"/>
                <a:cs typeface="+mn-cs"/>
                <a:sym typeface="Open Sans Medium"/>
              </a:defRPr>
            </a:pPr>
            <a:r>
              <a:t>réunis au sein d’une</a:t>
            </a:r>
          </a:p>
          <a:p>
            <a:pPr algn="just">
              <a:spcBef>
                <a:spcPts val="0"/>
              </a:spcBef>
              <a:defRPr sz="6600">
                <a:solidFill>
                  <a:srgbClr val="53697A"/>
                </a:solidFill>
                <a:latin typeface="+mn-lt"/>
                <a:ea typeface="+mn-ea"/>
                <a:cs typeface="+mn-cs"/>
                <a:sym typeface="Open Sans Medium"/>
              </a:defRPr>
            </a:pPr>
            <a:r>
              <a:t>Fédération Française</a:t>
            </a:r>
            <a:br/>
            <a:r>
              <a:t>des CRIAVS</a:t>
            </a:r>
          </a:p>
        </p:txBody>
      </p:sp>
      <p:pic>
        <p:nvPicPr>
          <p:cNvPr id="43" name="vidéo-collée.png" descr="vidéo-collée.png"/>
          <p:cNvPicPr>
            <a:picLocks noChangeAspect="1"/>
          </p:cNvPicPr>
          <p:nvPr/>
        </p:nvPicPr>
        <p:blipFill>
          <a:blip r:embed="rId3">
            <a:extLst/>
          </a:blip>
          <a:srcRect l="0" t="0" r="0" b="15705"/>
          <a:stretch>
            <a:fillRect/>
          </a:stretch>
        </p:blipFill>
        <p:spPr>
          <a:xfrm>
            <a:off x="13195321" y="2217866"/>
            <a:ext cx="10334979" cy="11035023"/>
          </a:xfrm>
          <a:prstGeom prst="rect">
            <a:avLst/>
          </a:prstGeom>
          <a:ln w="12700">
            <a:miter lim="400000"/>
          </a:ln>
        </p:spPr>
      </p:pic>
      <p:pic>
        <p:nvPicPr>
          <p:cNvPr id="44" name="logo-fede-hd.png" descr="logo-fede-hd.png"/>
          <p:cNvPicPr>
            <a:picLocks noChangeAspect="1"/>
          </p:cNvPicPr>
          <p:nvPr/>
        </p:nvPicPr>
        <p:blipFill>
          <a:blip r:embed="rId4">
            <a:extLst/>
          </a:blip>
          <a:stretch>
            <a:fillRect/>
          </a:stretch>
        </p:blipFill>
        <p:spPr>
          <a:xfrm>
            <a:off x="1772006" y="6137691"/>
            <a:ext cx="6663641" cy="657193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Améliorer la prévention,  la compréhension,  et la prise en charge des violences sexuelles  sur les bases d’une réflexion  éthique et pratique.…"/>
          <p:cNvSpPr txBox="1"/>
          <p:nvPr/>
        </p:nvSpPr>
        <p:spPr>
          <a:xfrm>
            <a:off x="2031469" y="1386684"/>
            <a:ext cx="12208613" cy="908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821531">
              <a:spcBef>
                <a:spcPts val="5000"/>
              </a:spcBef>
              <a:defRPr i="1" sz="6000">
                <a:solidFill>
                  <a:srgbClr val="53697A"/>
                </a:solidFill>
                <a:latin typeface="+mn-lt"/>
                <a:ea typeface="+mn-ea"/>
                <a:cs typeface="+mn-cs"/>
                <a:sym typeface="Open Sans Medium"/>
              </a:defRPr>
            </a:pPr>
            <a:r>
              <a:t>Améliorer la prévention, </a:t>
            </a:r>
            <a:br/>
            <a:r>
              <a:t>la compréhension, </a:t>
            </a:r>
            <a:br/>
            <a:r>
              <a:t>et la prise en charge</a:t>
            </a:r>
            <a:br/>
            <a:r>
              <a:t>des violences sexuelles </a:t>
            </a:r>
            <a:br/>
            <a:r>
              <a:t>sur les bases d’une réflexion </a:t>
            </a:r>
            <a:br/>
            <a:r>
              <a:t>éthique et pratique.</a:t>
            </a:r>
          </a:p>
          <a:p>
            <a:pPr>
              <a:spcBef>
                <a:spcPts val="5000"/>
              </a:spcBef>
              <a:defRPr sz="4000">
                <a:solidFill>
                  <a:srgbClr val="53697A"/>
                </a:solidFill>
                <a:latin typeface="+mn-lt"/>
                <a:ea typeface="+mn-ea"/>
                <a:cs typeface="+mn-cs"/>
                <a:sym typeface="Open Sans Medium"/>
              </a:defRPr>
            </a:pPr>
            <a:r>
              <a:t>Circulaire DHOS/DGS/O2/6C n°2006-168</a:t>
            </a:r>
            <a:br/>
            <a:r>
              <a:t>du 13 avril 2006 relative à la prise en charge </a:t>
            </a:r>
            <a:br/>
            <a:r>
              <a:t>des auteurs de violences sexuelles</a:t>
            </a:r>
          </a:p>
        </p:txBody>
      </p:sp>
      <p:pic>
        <p:nvPicPr>
          <p:cNvPr id="49" name="vidéo-collée.png" descr="vidéo-collée.png"/>
          <p:cNvPicPr>
            <a:picLocks noChangeAspect="1"/>
          </p:cNvPicPr>
          <p:nvPr/>
        </p:nvPicPr>
        <p:blipFill>
          <a:blip r:embed="rId3">
            <a:extLst/>
          </a:blip>
          <a:stretch>
            <a:fillRect/>
          </a:stretch>
        </p:blipFill>
        <p:spPr>
          <a:xfrm>
            <a:off x="14934660" y="6160301"/>
            <a:ext cx="8207395" cy="641843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Balances"/>
          <p:cNvSpPr/>
          <p:nvPr/>
        </p:nvSpPr>
        <p:spPr>
          <a:xfrm>
            <a:off x="15357764" y="3863993"/>
            <a:ext cx="5988986" cy="52342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26" y="0"/>
                  <a:pt x="9760" y="531"/>
                  <a:pt x="9760" y="1187"/>
                </a:cubicBezTo>
                <a:cubicBezTo>
                  <a:pt x="9760" y="1611"/>
                  <a:pt x="9955" y="1983"/>
                  <a:pt x="10246" y="2193"/>
                </a:cubicBezTo>
                <a:lnTo>
                  <a:pt x="10246" y="2956"/>
                </a:lnTo>
                <a:cubicBezTo>
                  <a:pt x="9939" y="3110"/>
                  <a:pt x="9689" y="3387"/>
                  <a:pt x="9546" y="3734"/>
                </a:cubicBezTo>
                <a:lnTo>
                  <a:pt x="2528" y="3734"/>
                </a:lnTo>
                <a:lnTo>
                  <a:pt x="2528" y="4844"/>
                </a:lnTo>
                <a:lnTo>
                  <a:pt x="3409" y="4844"/>
                </a:lnTo>
                <a:lnTo>
                  <a:pt x="845" y="13979"/>
                </a:lnTo>
                <a:lnTo>
                  <a:pt x="0" y="13979"/>
                </a:lnTo>
                <a:cubicBezTo>
                  <a:pt x="713" y="15444"/>
                  <a:pt x="2079" y="16435"/>
                  <a:pt x="3648" y="16435"/>
                </a:cubicBezTo>
                <a:cubicBezTo>
                  <a:pt x="5218" y="16435"/>
                  <a:pt x="6585" y="15444"/>
                  <a:pt x="7298" y="13979"/>
                </a:cubicBezTo>
                <a:lnTo>
                  <a:pt x="6453" y="13979"/>
                </a:lnTo>
                <a:lnTo>
                  <a:pt x="3888" y="4844"/>
                </a:lnTo>
                <a:lnTo>
                  <a:pt x="9469" y="4844"/>
                </a:lnTo>
                <a:cubicBezTo>
                  <a:pt x="9583" y="5301"/>
                  <a:pt x="9872" y="5673"/>
                  <a:pt x="10246" y="5860"/>
                </a:cubicBezTo>
                <a:lnTo>
                  <a:pt x="10246" y="10137"/>
                </a:lnTo>
                <a:lnTo>
                  <a:pt x="9447" y="13379"/>
                </a:lnTo>
                <a:lnTo>
                  <a:pt x="9447" y="19963"/>
                </a:lnTo>
                <a:lnTo>
                  <a:pt x="6460" y="19963"/>
                </a:lnTo>
                <a:cubicBezTo>
                  <a:pt x="6276" y="19963"/>
                  <a:pt x="6111" y="20093"/>
                  <a:pt x="6046" y="20289"/>
                </a:cubicBezTo>
                <a:lnTo>
                  <a:pt x="5613" y="21600"/>
                </a:lnTo>
                <a:lnTo>
                  <a:pt x="15987" y="21600"/>
                </a:lnTo>
                <a:lnTo>
                  <a:pt x="15552" y="20289"/>
                </a:lnTo>
                <a:cubicBezTo>
                  <a:pt x="15487" y="20093"/>
                  <a:pt x="15322" y="19963"/>
                  <a:pt x="15139" y="19963"/>
                </a:cubicBezTo>
                <a:lnTo>
                  <a:pt x="12153" y="19963"/>
                </a:lnTo>
                <a:lnTo>
                  <a:pt x="12153" y="13379"/>
                </a:lnTo>
                <a:lnTo>
                  <a:pt x="11354" y="10139"/>
                </a:lnTo>
                <a:lnTo>
                  <a:pt x="11354" y="5860"/>
                </a:lnTo>
                <a:cubicBezTo>
                  <a:pt x="11728" y="5673"/>
                  <a:pt x="12016" y="5302"/>
                  <a:pt x="12130" y="4846"/>
                </a:cubicBezTo>
                <a:lnTo>
                  <a:pt x="17710" y="4846"/>
                </a:lnTo>
                <a:lnTo>
                  <a:pt x="15147" y="13979"/>
                </a:lnTo>
                <a:lnTo>
                  <a:pt x="14302" y="13979"/>
                </a:lnTo>
                <a:cubicBezTo>
                  <a:pt x="15015" y="15444"/>
                  <a:pt x="16380" y="16435"/>
                  <a:pt x="17950" y="16435"/>
                </a:cubicBezTo>
                <a:cubicBezTo>
                  <a:pt x="19519" y="16435"/>
                  <a:pt x="20887" y="15444"/>
                  <a:pt x="21600" y="13979"/>
                </a:cubicBezTo>
                <a:lnTo>
                  <a:pt x="20753" y="13979"/>
                </a:lnTo>
                <a:lnTo>
                  <a:pt x="18190" y="4844"/>
                </a:lnTo>
                <a:lnTo>
                  <a:pt x="19072" y="4844"/>
                </a:lnTo>
                <a:lnTo>
                  <a:pt x="19072" y="3734"/>
                </a:lnTo>
                <a:lnTo>
                  <a:pt x="12052" y="3734"/>
                </a:lnTo>
                <a:cubicBezTo>
                  <a:pt x="11909" y="3388"/>
                  <a:pt x="11661" y="3110"/>
                  <a:pt x="11354" y="2956"/>
                </a:cubicBezTo>
                <a:lnTo>
                  <a:pt x="11354" y="2193"/>
                </a:lnTo>
                <a:cubicBezTo>
                  <a:pt x="11645" y="1983"/>
                  <a:pt x="11838" y="1611"/>
                  <a:pt x="11838" y="1187"/>
                </a:cubicBezTo>
                <a:cubicBezTo>
                  <a:pt x="11838" y="531"/>
                  <a:pt x="11374" y="0"/>
                  <a:pt x="10800" y="0"/>
                </a:cubicBezTo>
                <a:close/>
                <a:moveTo>
                  <a:pt x="3486" y="5791"/>
                </a:moveTo>
                <a:lnTo>
                  <a:pt x="3486" y="13979"/>
                </a:lnTo>
                <a:lnTo>
                  <a:pt x="1188" y="13979"/>
                </a:lnTo>
                <a:lnTo>
                  <a:pt x="3486" y="5791"/>
                </a:lnTo>
                <a:close/>
                <a:moveTo>
                  <a:pt x="3812" y="5791"/>
                </a:moveTo>
                <a:lnTo>
                  <a:pt x="6110" y="13979"/>
                </a:lnTo>
                <a:lnTo>
                  <a:pt x="3812" y="13979"/>
                </a:lnTo>
                <a:lnTo>
                  <a:pt x="3812" y="5791"/>
                </a:lnTo>
                <a:close/>
                <a:moveTo>
                  <a:pt x="17788" y="5791"/>
                </a:moveTo>
                <a:lnTo>
                  <a:pt x="17788" y="13979"/>
                </a:lnTo>
                <a:lnTo>
                  <a:pt x="15490" y="13979"/>
                </a:lnTo>
                <a:lnTo>
                  <a:pt x="17788" y="5791"/>
                </a:lnTo>
                <a:close/>
                <a:moveTo>
                  <a:pt x="18114" y="5791"/>
                </a:moveTo>
                <a:lnTo>
                  <a:pt x="20412" y="13979"/>
                </a:lnTo>
                <a:lnTo>
                  <a:pt x="18114" y="13979"/>
                </a:lnTo>
                <a:lnTo>
                  <a:pt x="18114" y="5791"/>
                </a:lnTo>
                <a:close/>
              </a:path>
            </a:pathLst>
          </a:custGeom>
          <a:blipFill>
            <a:blip r:embed="rId3"/>
          </a:blipFill>
          <a:ln w="12700">
            <a:miter lim="400000"/>
          </a:ln>
        </p:spPr>
        <p:txBody>
          <a:bodyPr lIns="71437" tIns="71437" rIns="71437" bIns="71437" anchor="ctr"/>
          <a:lstStyle/>
          <a:p>
            <a:pPr algn="ctr" defTabSz="821531">
              <a:spcBef>
                <a:spcPts val="0"/>
              </a:spcBef>
              <a:defRPr sz="3200">
                <a:solidFill>
                  <a:srgbClr val="FFFFFF"/>
                </a:solidFill>
                <a:latin typeface="Open Sans Light"/>
                <a:ea typeface="Open Sans Light"/>
                <a:cs typeface="Open Sans Light"/>
                <a:sym typeface="Open Sans Light"/>
              </a:defRPr>
            </a:pPr>
          </a:p>
        </p:txBody>
      </p:sp>
      <p:sp>
        <p:nvSpPr>
          <p:cNvPr id="54" name="Croix de vie"/>
          <p:cNvSpPr/>
          <p:nvPr/>
        </p:nvSpPr>
        <p:spPr>
          <a:xfrm>
            <a:off x="3389227" y="3662629"/>
            <a:ext cx="5637008" cy="5637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8005" y="3400"/>
                </a:moveTo>
                <a:lnTo>
                  <a:pt x="13596" y="3400"/>
                </a:lnTo>
                <a:lnTo>
                  <a:pt x="13596" y="8006"/>
                </a:lnTo>
                <a:lnTo>
                  <a:pt x="18201" y="8006"/>
                </a:lnTo>
                <a:lnTo>
                  <a:pt x="18201" y="13595"/>
                </a:lnTo>
                <a:lnTo>
                  <a:pt x="13596" y="13595"/>
                </a:lnTo>
                <a:lnTo>
                  <a:pt x="13596" y="18201"/>
                </a:lnTo>
                <a:lnTo>
                  <a:pt x="8005" y="18201"/>
                </a:lnTo>
                <a:lnTo>
                  <a:pt x="8005" y="13595"/>
                </a:lnTo>
                <a:lnTo>
                  <a:pt x="3400" y="13595"/>
                </a:lnTo>
                <a:lnTo>
                  <a:pt x="3400" y="8006"/>
                </a:lnTo>
                <a:lnTo>
                  <a:pt x="8005" y="8006"/>
                </a:lnTo>
                <a:lnTo>
                  <a:pt x="8005" y="3400"/>
                </a:lnTo>
                <a:close/>
              </a:path>
            </a:pathLst>
          </a:custGeom>
          <a:blipFill>
            <a:blip r:embed="rId4"/>
          </a:blipFill>
          <a:ln w="12700">
            <a:miter lim="400000"/>
          </a:ln>
        </p:spPr>
        <p:txBody>
          <a:bodyPr lIns="71437" tIns="71437" rIns="71437" bIns="71437" anchor="ctr"/>
          <a:lstStyle/>
          <a:p>
            <a:pPr algn="ctr" defTabSz="821531">
              <a:spcBef>
                <a:spcPts val="0"/>
              </a:spcBef>
              <a:defRPr sz="3200">
                <a:solidFill>
                  <a:srgbClr val="FFFFFF"/>
                </a:solidFill>
                <a:latin typeface="Open Sans Light"/>
                <a:ea typeface="Open Sans Light"/>
                <a:cs typeface="Open Sans Light"/>
                <a:sym typeface="Open Sans Light"/>
              </a:defRPr>
            </a:pPr>
          </a:p>
        </p:txBody>
      </p:sp>
      <p:sp>
        <p:nvSpPr>
          <p:cNvPr id="55" name="Flèche à deux pointes"/>
          <p:cNvSpPr/>
          <p:nvPr/>
        </p:nvSpPr>
        <p:spPr>
          <a:xfrm>
            <a:off x="10798122" y="6145607"/>
            <a:ext cx="2787756" cy="1424786"/>
          </a:xfrm>
          <a:prstGeom prst="leftRightArrow">
            <a:avLst>
              <a:gd name="adj1" fmla="val 36766"/>
              <a:gd name="adj2" fmla="val 55104"/>
            </a:avLst>
          </a:prstGeom>
          <a:solidFill>
            <a:srgbClr val="53697A"/>
          </a:solidFill>
          <a:ln w="12700">
            <a:miter lim="400000"/>
          </a:ln>
        </p:spPr>
        <p:txBody>
          <a:bodyPr lIns="0" tIns="0" rIns="0" bIns="0" anchor="ctr"/>
          <a:lstStyle/>
          <a:p>
            <a:pPr algn="ctr">
              <a:spcBef>
                <a:spcPts val="0"/>
              </a:spcBef>
              <a:defRPr sz="3200">
                <a:solidFill>
                  <a:srgbClr val="FFFFFF"/>
                </a:solidFill>
                <a:latin typeface="+mn-lt"/>
                <a:ea typeface="+mn-ea"/>
                <a:cs typeface="+mn-cs"/>
                <a:sym typeface="Open Sans Medium"/>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Centre ressource  et lieu de soutien et de recours pour les professionnels intervenant  auprès des auteurs de violences sexuelles"/>
          <p:cNvSpPr txBox="1"/>
          <p:nvPr/>
        </p:nvSpPr>
        <p:spPr>
          <a:xfrm>
            <a:off x="2031469" y="1386684"/>
            <a:ext cx="20321062" cy="467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0"/>
              </a:spcBef>
              <a:defRPr sz="6600">
                <a:solidFill>
                  <a:srgbClr val="53697A"/>
                </a:solidFill>
                <a:latin typeface="+mn-lt"/>
                <a:ea typeface="+mn-ea"/>
                <a:cs typeface="+mn-cs"/>
                <a:sym typeface="Open Sans Medium"/>
              </a:defRPr>
            </a:pPr>
            <a:r>
              <a:t>Centre ressource </a:t>
            </a:r>
            <a:br/>
            <a:r>
              <a:t>et lieu de soutien et de recours</a:t>
            </a:r>
            <a:br/>
            <a:r>
              <a:t>pour les professionnels intervenant </a:t>
            </a:r>
            <a:br/>
            <a:r>
              <a:t>auprès des auteurs de violences sexuelles</a:t>
            </a:r>
          </a:p>
        </p:txBody>
      </p:sp>
      <p:grpSp>
        <p:nvGrpSpPr>
          <p:cNvPr id="62" name="Grouper"/>
          <p:cNvGrpSpPr/>
          <p:nvPr/>
        </p:nvGrpSpPr>
        <p:grpSpPr>
          <a:xfrm>
            <a:off x="5379897" y="7257359"/>
            <a:ext cx="17369944" cy="5032128"/>
            <a:chOff x="0" y="0"/>
            <a:chExt cx="17369942" cy="5032126"/>
          </a:xfrm>
        </p:grpSpPr>
        <p:pic>
          <p:nvPicPr>
            <p:cNvPr id="60" name="logo-ars.png" descr="logo-ars.png"/>
            <p:cNvPicPr>
              <a:picLocks noChangeAspect="1"/>
            </p:cNvPicPr>
            <p:nvPr/>
          </p:nvPicPr>
          <p:blipFill>
            <a:blip r:embed="rId3">
              <a:extLst/>
            </a:blip>
            <a:stretch>
              <a:fillRect/>
            </a:stretch>
          </p:blipFill>
          <p:spPr>
            <a:xfrm>
              <a:off x="10393439" y="1014991"/>
              <a:ext cx="6976504" cy="4017136"/>
            </a:xfrm>
            <a:prstGeom prst="rect">
              <a:avLst/>
            </a:prstGeom>
            <a:ln w="12700" cap="flat">
              <a:noFill/>
              <a:miter lim="400000"/>
            </a:ln>
            <a:effectLst/>
          </p:spPr>
        </p:pic>
        <p:pic>
          <p:nvPicPr>
            <p:cNvPr id="61" name="HPEVM-m.png" descr="HPEVM-m.png"/>
            <p:cNvPicPr>
              <a:picLocks noChangeAspect="1"/>
            </p:cNvPicPr>
            <p:nvPr/>
          </p:nvPicPr>
          <p:blipFill>
            <a:blip r:embed="rId4">
              <a:extLst/>
            </a:blip>
            <a:stretch>
              <a:fillRect/>
            </a:stretch>
          </p:blipFill>
          <p:spPr>
            <a:xfrm>
              <a:off x="0" y="0"/>
              <a:ext cx="8121302" cy="4872781"/>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6" name="Tableau 1"/>
          <p:cNvGraphicFramePr/>
          <p:nvPr/>
        </p:nvGraphicFramePr>
        <p:xfrm>
          <a:off x="2674055" y="1270000"/>
          <a:ext cx="21005801" cy="111760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37177"/>
                <a:gridCol w="1587500"/>
                <a:gridCol w="2537177"/>
                <a:gridCol w="1587500"/>
                <a:gridCol w="2537177"/>
                <a:gridCol w="1587500"/>
                <a:gridCol w="2537177"/>
                <a:gridCol w="1587500"/>
                <a:gridCol w="2537177"/>
              </a:tblGrid>
              <a:tr h="508000">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r>
              <a:tr h="3810000">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blipFill rotWithShape="1">
                      <a:blip r:embed="rId3"/>
                      <a:srcRect l="0" t="0" r="0" b="0"/>
                      <a:stretch>
                        <a:fillRect/>
                      </a:stretch>
                    </a:blipFill>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blipFill rotWithShape="1">
                      <a:blip r:embed="rId4"/>
                      <a:srcRect l="0" t="0" r="0" b="0"/>
                      <a:stretch>
                        <a:fillRect/>
                      </a:stretch>
                    </a:blipFill>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blipFill rotWithShape="1">
                      <a:blip r:embed="rId5"/>
                      <a:srcRect l="0" t="0" r="0" b="0"/>
                      <a:stretch>
                        <a:fillRect/>
                      </a:stretch>
                    </a:blipFill>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blipFill rotWithShape="1">
                      <a:blip r:embed="rId6"/>
                      <a:srcRect l="0" t="0" r="0" b="0"/>
                      <a:stretch>
                        <a:fillRect/>
                      </a:stretch>
                    </a:blipFill>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blipFill rotWithShape="1">
                      <a:blip r:embed="rId7"/>
                      <a:srcRect l="0" t="0" r="0" b="0"/>
                      <a:stretch>
                        <a:fillRect/>
                      </a:stretch>
                    </a:blipFill>
                  </a:tcPr>
                </a:tc>
              </a:tr>
              <a:tr h="1270000">
                <a:tc>
                  <a:txBody>
                    <a:bodyPr/>
                    <a:lstStyle/>
                    <a:p>
                      <a:pPr defTabSz="457200">
                        <a:spcBef>
                          <a:spcPts val="500"/>
                        </a:spcBef>
                        <a:defRPr sz="2300">
                          <a:solidFill>
                            <a:srgbClr val="53697A"/>
                          </a:solidFill>
                          <a:latin typeface="Open Sans Bold"/>
                          <a:ea typeface="Open Sans Bold"/>
                          <a:cs typeface="Open Sans Bold"/>
                          <a:sym typeface="Open Sans Bold"/>
                        </a:defRPr>
                      </a:pPr>
                      <a:r>
                        <a:t>Dr Walter ALBARDIER</a:t>
                      </a:r>
                    </a:p>
                    <a:p>
                      <a:pPr defTabSz="457200">
                        <a:spcBef>
                          <a:spcPts val="500"/>
                        </a:spcBef>
                        <a:defRPr sz="1900">
                          <a:solidFill>
                            <a:srgbClr val="A88F5B"/>
                          </a:solidFill>
                          <a:latin typeface="Open Sans SemiBold"/>
                          <a:ea typeface="Open Sans SemiBold"/>
                          <a:cs typeface="Open Sans SemiBold"/>
                          <a:sym typeface="Open Sans SemiBold"/>
                        </a:defRPr>
                      </a:pPr>
                      <a:r>
                        <a:t>PSYCHIATRE</a:t>
                      </a: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457200">
                        <a:spcBef>
                          <a:spcPts val="500"/>
                        </a:spcBef>
                        <a:defRPr sz="2300">
                          <a:solidFill>
                            <a:srgbClr val="53697A"/>
                          </a:solidFill>
                          <a:latin typeface="Open Sans Bold"/>
                          <a:ea typeface="Open Sans Bold"/>
                          <a:cs typeface="Open Sans Bold"/>
                          <a:sym typeface="Open Sans Bold"/>
                        </a:defRPr>
                      </a:pPr>
                      <a:r>
                        <a:t>Esther ALLIER</a:t>
                      </a:r>
                    </a:p>
                    <a:p>
                      <a:pPr defTabSz="457200">
                        <a:spcBef>
                          <a:spcPts val="500"/>
                        </a:spcBef>
                        <a:defRPr sz="1900">
                          <a:solidFill>
                            <a:srgbClr val="A88F5B"/>
                          </a:solidFill>
                          <a:latin typeface="Open Sans SemiBold"/>
                          <a:ea typeface="Open Sans SemiBold"/>
                          <a:cs typeface="Open Sans SemiBold"/>
                          <a:sym typeface="Open Sans SemiBold"/>
                        </a:defRPr>
                      </a:pPr>
                      <a:r>
                        <a:t>PSYCHOLOGUE CLINICIENNE</a:t>
                      </a: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457200">
                        <a:spcBef>
                          <a:spcPts val="500"/>
                        </a:spcBef>
                        <a:defRPr sz="2300">
                          <a:solidFill>
                            <a:srgbClr val="53697A"/>
                          </a:solidFill>
                          <a:latin typeface="Open Sans Bold"/>
                          <a:ea typeface="Open Sans Bold"/>
                          <a:cs typeface="Open Sans Bold"/>
                          <a:sym typeface="Open Sans Bold"/>
                        </a:defRPr>
                      </a:pPr>
                      <a:r>
                        <a:t>Quentin BONNALD</a:t>
                      </a:r>
                    </a:p>
                    <a:p>
                      <a:pPr defTabSz="457200">
                        <a:spcBef>
                          <a:spcPts val="500"/>
                        </a:spcBef>
                        <a:defRPr sz="1900">
                          <a:solidFill>
                            <a:srgbClr val="A88F5B"/>
                          </a:solidFill>
                          <a:latin typeface="Open Sans SemiBold"/>
                          <a:ea typeface="Open Sans SemiBold"/>
                          <a:cs typeface="Open Sans SemiBold"/>
                          <a:sym typeface="Open Sans SemiBold"/>
                        </a:defRPr>
                      </a:pPr>
                      <a:r>
                        <a:t>PSYCHOLOGUE CLINICIEN</a:t>
                      </a: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457200">
                        <a:spcBef>
                          <a:spcPts val="500"/>
                        </a:spcBef>
                        <a:defRPr sz="2300">
                          <a:solidFill>
                            <a:srgbClr val="53697A"/>
                          </a:solidFill>
                          <a:latin typeface="Open Sans Bold"/>
                          <a:ea typeface="Open Sans Bold"/>
                          <a:cs typeface="Open Sans Bold"/>
                          <a:sym typeface="Open Sans Bold"/>
                        </a:defRPr>
                      </a:pPr>
                      <a:r>
                        <a:t>Sylvie BROCHET</a:t>
                      </a:r>
                    </a:p>
                    <a:p>
                      <a:pPr defTabSz="457200">
                        <a:spcBef>
                          <a:spcPts val="500"/>
                        </a:spcBef>
                        <a:defRPr sz="1900">
                          <a:solidFill>
                            <a:srgbClr val="A88F5B"/>
                          </a:solidFill>
                          <a:latin typeface="Open Sans SemiBold"/>
                          <a:ea typeface="Open Sans SemiBold"/>
                          <a:cs typeface="Open Sans SemiBold"/>
                          <a:sym typeface="Open Sans SemiBold"/>
                        </a:defRPr>
                      </a:pPr>
                      <a:r>
                        <a:t>PSYCHOLOGUE CLINICIENNE</a:t>
                      </a: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457200">
                        <a:spcBef>
                          <a:spcPts val="500"/>
                        </a:spcBef>
                        <a:defRPr sz="2300">
                          <a:solidFill>
                            <a:srgbClr val="53697A"/>
                          </a:solidFill>
                          <a:latin typeface="Open Sans Bold"/>
                          <a:ea typeface="Open Sans Bold"/>
                          <a:cs typeface="Open Sans Bold"/>
                          <a:sym typeface="Open Sans Bold"/>
                        </a:defRPr>
                      </a:pPr>
                      <a:r>
                        <a:t>Sébastien BROCHOT</a:t>
                      </a:r>
                    </a:p>
                    <a:p>
                      <a:pPr defTabSz="457200">
                        <a:spcBef>
                          <a:spcPts val="500"/>
                        </a:spcBef>
                        <a:defRPr sz="1900">
                          <a:solidFill>
                            <a:srgbClr val="A88F5B"/>
                          </a:solidFill>
                          <a:latin typeface="Open Sans SemiBold"/>
                          <a:ea typeface="Open Sans SemiBold"/>
                          <a:cs typeface="Open Sans SemiBold"/>
                          <a:sym typeface="Open Sans SemiBold"/>
                        </a:defRPr>
                      </a:pPr>
                      <a:r>
                        <a:t>PRÉVENTEUR FORMATEUR</a:t>
                      </a:r>
                    </a:p>
                  </a:txBody>
                  <a:tcPr marL="50800" marR="50800" marT="50800" marB="50800" anchor="ctr" anchorCtr="0" horzOverflow="overflow">
                    <a:lnL w="0">
                      <a:miter lim="400000"/>
                    </a:lnL>
                    <a:lnR w="0">
                      <a:miter lim="400000"/>
                    </a:lnR>
                    <a:lnT w="0">
                      <a:miter lim="400000"/>
                    </a:lnT>
                    <a:lnB w="0">
                      <a:miter lim="400000"/>
                    </a:lnB>
                  </a:tcPr>
                </a:tc>
              </a:tr>
              <a:tr h="508000">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r>
              <a:tr h="3810000">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blipFill rotWithShape="1">
                      <a:blip r:embed="rId8"/>
                      <a:srcRect l="0" t="0" r="0" b="0"/>
                      <a:stretch>
                        <a:fillRect/>
                      </a:stretch>
                    </a:blipFill>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blipFill rotWithShape="1">
                      <a:blip r:embed="rId9"/>
                      <a:srcRect l="0" t="0" r="0" b="0"/>
                      <a:stretch>
                        <a:fillRect/>
                      </a:stretch>
                    </a:blipFill>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blipFill rotWithShape="1">
                      <a:blip r:embed="rId10"/>
                      <a:srcRect l="0" t="0" r="0" b="0"/>
                      <a:stretch>
                        <a:fillRect/>
                      </a:stretch>
                    </a:blipFill>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blipFill rotWithShape="1">
                      <a:blip r:embed="rId11"/>
                      <a:srcRect l="0" t="0" r="0" b="0"/>
                      <a:stretch>
                        <a:fillRect/>
                      </a:stretch>
                    </a:blipFill>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r>
              <a:tr h="1270000">
                <a:tc>
                  <a:txBody>
                    <a:bodyPr/>
                    <a:lstStyle/>
                    <a:p>
                      <a:pPr defTabSz="457200">
                        <a:spcBef>
                          <a:spcPts val="500"/>
                        </a:spcBef>
                        <a:defRPr sz="2300">
                          <a:solidFill>
                            <a:srgbClr val="53697A"/>
                          </a:solidFill>
                          <a:latin typeface="Open Sans Bold"/>
                          <a:ea typeface="Open Sans Bold"/>
                          <a:cs typeface="Open Sans Bold"/>
                          <a:sym typeface="Open Sans Bold"/>
                        </a:defRPr>
                      </a:pPr>
                      <a:r>
                        <a:t>Amélie FERNANDEZ</a:t>
                      </a:r>
                    </a:p>
                    <a:p>
                      <a:pPr defTabSz="457200">
                        <a:spcBef>
                          <a:spcPts val="500"/>
                        </a:spcBef>
                        <a:defRPr sz="1900">
                          <a:solidFill>
                            <a:srgbClr val="A88F5B"/>
                          </a:solidFill>
                          <a:latin typeface="Open Sans SemiBold"/>
                          <a:ea typeface="Open Sans SemiBold"/>
                          <a:cs typeface="Open Sans SemiBold"/>
                          <a:sym typeface="Open Sans SemiBold"/>
                        </a:defRPr>
                      </a:pPr>
                      <a:r>
                        <a:t>JURISTE</a:t>
                      </a: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457200">
                        <a:spcBef>
                          <a:spcPts val="500"/>
                        </a:spcBef>
                        <a:defRPr sz="2300">
                          <a:solidFill>
                            <a:srgbClr val="53697A"/>
                          </a:solidFill>
                          <a:latin typeface="Open Sans Bold"/>
                          <a:ea typeface="Open Sans Bold"/>
                          <a:cs typeface="Open Sans Bold"/>
                          <a:sym typeface="Open Sans Bold"/>
                        </a:defRPr>
                      </a:pPr>
                      <a:r>
                        <a:t>Sandrine LARREMENDY</a:t>
                      </a:r>
                    </a:p>
                    <a:p>
                      <a:pPr defTabSz="457200">
                        <a:spcBef>
                          <a:spcPts val="500"/>
                        </a:spcBef>
                        <a:defRPr sz="1900">
                          <a:solidFill>
                            <a:srgbClr val="A88F5B"/>
                          </a:solidFill>
                          <a:latin typeface="Open Sans SemiBold"/>
                          <a:ea typeface="Open Sans SemiBold"/>
                          <a:cs typeface="Open Sans SemiBold"/>
                          <a:sym typeface="Open Sans SemiBold"/>
                        </a:defRPr>
                      </a:pPr>
                      <a:r>
                        <a:t>PSYCHOLOGUE CLINICIENNE</a:t>
                      </a: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457200">
                        <a:spcBef>
                          <a:spcPts val="500"/>
                        </a:spcBef>
                        <a:defRPr sz="2300">
                          <a:solidFill>
                            <a:srgbClr val="53697A"/>
                          </a:solidFill>
                          <a:latin typeface="Open Sans Bold"/>
                          <a:ea typeface="Open Sans Bold"/>
                          <a:cs typeface="Open Sans Bold"/>
                          <a:sym typeface="Open Sans Bold"/>
                        </a:defRPr>
                      </a:pPr>
                      <a:r>
                        <a:t>Jacqueline MONTAZEMI</a:t>
                      </a:r>
                    </a:p>
                    <a:p>
                      <a:pPr defTabSz="457200">
                        <a:spcBef>
                          <a:spcPts val="500"/>
                        </a:spcBef>
                        <a:defRPr sz="1900">
                          <a:solidFill>
                            <a:srgbClr val="A88F5B"/>
                          </a:solidFill>
                          <a:latin typeface="Open Sans SemiBold"/>
                          <a:ea typeface="Open Sans SemiBold"/>
                          <a:cs typeface="Open Sans SemiBold"/>
                          <a:sym typeface="Open Sans SemiBold"/>
                        </a:defRPr>
                      </a:pPr>
                      <a:r>
                        <a:t>SECRÉTAIRE DOCUMENTALISTE</a:t>
                      </a: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457200">
                        <a:spcBef>
                          <a:spcPts val="500"/>
                        </a:spcBef>
                        <a:defRPr sz="2300">
                          <a:solidFill>
                            <a:srgbClr val="53697A"/>
                          </a:solidFill>
                          <a:latin typeface="Open Sans Bold"/>
                          <a:ea typeface="Open Sans Bold"/>
                          <a:cs typeface="Open Sans Bold"/>
                          <a:sym typeface="Open Sans Bold"/>
                        </a:defRPr>
                      </a:pPr>
                      <a:r>
                        <a:t>Nicolas PORT</a:t>
                      </a:r>
                    </a:p>
                    <a:p>
                      <a:pPr defTabSz="457200">
                        <a:spcBef>
                          <a:spcPts val="500"/>
                        </a:spcBef>
                        <a:defRPr sz="1900">
                          <a:solidFill>
                            <a:srgbClr val="A88F5B"/>
                          </a:solidFill>
                          <a:latin typeface="Open Sans SemiBold"/>
                          <a:ea typeface="Open Sans SemiBold"/>
                          <a:cs typeface="Open Sans SemiBold"/>
                          <a:sym typeface="Open Sans SemiBold"/>
                        </a:defRPr>
                      </a:pPr>
                      <a:r>
                        <a:t>PSYCHOLOGUE CLINICIEN</a:t>
                      </a:r>
                      <a:br/>
                      <a:r>
                        <a:t>CHERCHEUR DOCTORANT</a:t>
                      </a: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c>
                  <a:txBody>
                    <a:bodyPr/>
                    <a:lstStyle/>
                    <a:p>
                      <a:pPr defTabSz="914400">
                        <a:defRPr sz="3200">
                          <a:sym typeface="Open Sans"/>
                        </a:defRPr>
                      </a:pPr>
                    </a:p>
                  </a:txBody>
                  <a:tcPr marL="50800" marR="50800" marT="50800" marB="50800" anchor="ctr" anchorCtr="0" horzOverflow="overflow">
                    <a:lnL w="0">
                      <a:miter lim="400000"/>
                    </a:lnL>
                    <a:lnR w="0">
                      <a:miter lim="400000"/>
                    </a:lnR>
                    <a:lnT w="0">
                      <a:miter lim="400000"/>
                    </a:lnT>
                    <a:lnB w="0">
                      <a:miter lim="400000"/>
                    </a:lnB>
                  </a:tcPr>
                </a:tc>
              </a:tr>
            </a:tbl>
          </a:graphicData>
        </a:graphic>
      </p:graphicFrame>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Nos missions…"/>
          <p:cNvSpPr txBox="1"/>
          <p:nvPr/>
        </p:nvSpPr>
        <p:spPr>
          <a:xfrm>
            <a:off x="2031469" y="1386684"/>
            <a:ext cx="20321062" cy="1096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spcBef>
                <a:spcPts val="5000"/>
              </a:spcBef>
              <a:defRPr sz="6600">
                <a:solidFill>
                  <a:srgbClr val="53697A"/>
                </a:solidFill>
                <a:latin typeface="Open Sans Bold"/>
                <a:ea typeface="Open Sans Bold"/>
                <a:cs typeface="Open Sans Bold"/>
                <a:sym typeface="Open Sans Bold"/>
              </a:defRPr>
            </a:pPr>
            <a:r>
              <a:t>Nos missions</a:t>
            </a:r>
          </a:p>
          <a:p>
            <a:pPr marL="1016000" indent="-1016000" algn="just">
              <a:spcBef>
                <a:spcPts val="3500"/>
              </a:spcBef>
              <a:buSzPct val="125000"/>
              <a:buChar char="‣"/>
              <a:defRPr sz="6600">
                <a:solidFill>
                  <a:srgbClr val="53697A"/>
                </a:solidFill>
                <a:latin typeface="+mn-lt"/>
                <a:ea typeface="+mn-ea"/>
                <a:cs typeface="+mn-cs"/>
                <a:sym typeface="Open Sans Medium"/>
              </a:defRPr>
            </a:pPr>
            <a:r>
              <a:rPr>
                <a:latin typeface="Open Sans"/>
                <a:ea typeface="Open Sans"/>
                <a:cs typeface="Open Sans"/>
                <a:sym typeface="Open Sans"/>
              </a:rPr>
              <a:t>Mise en réseau </a:t>
            </a:r>
            <a:endParaRPr>
              <a:latin typeface="Open Sans"/>
              <a:ea typeface="Open Sans"/>
              <a:cs typeface="Open Sans"/>
              <a:sym typeface="Open Sans"/>
            </a:endParaRPr>
          </a:p>
          <a:p>
            <a:pPr marL="1016000" indent="-1016000" algn="just">
              <a:spcBef>
                <a:spcPts val="3500"/>
              </a:spcBef>
              <a:buSzPct val="125000"/>
              <a:buChar char="‣"/>
              <a:defRPr sz="6600">
                <a:solidFill>
                  <a:srgbClr val="53697A"/>
                </a:solidFill>
                <a:latin typeface="+mn-lt"/>
                <a:ea typeface="+mn-ea"/>
                <a:cs typeface="+mn-cs"/>
                <a:sym typeface="Open Sans Medium"/>
              </a:defRPr>
            </a:pPr>
            <a:r>
              <a:rPr>
                <a:latin typeface="Open Sans"/>
                <a:ea typeface="Open Sans"/>
                <a:cs typeface="Open Sans"/>
                <a:sym typeface="Open Sans"/>
              </a:rPr>
              <a:t>Soutien et recours clinique</a:t>
            </a:r>
            <a:endParaRPr>
              <a:latin typeface="Open Sans"/>
              <a:ea typeface="Open Sans"/>
              <a:cs typeface="Open Sans"/>
              <a:sym typeface="Open Sans"/>
            </a:endParaRPr>
          </a:p>
          <a:p>
            <a:pPr marL="1016000" indent="-1016000" algn="just">
              <a:spcBef>
                <a:spcPts val="3500"/>
              </a:spcBef>
              <a:buSzPct val="125000"/>
              <a:buChar char="‣"/>
              <a:defRPr sz="6600">
                <a:solidFill>
                  <a:srgbClr val="53697A"/>
                </a:solidFill>
                <a:latin typeface="+mn-lt"/>
                <a:ea typeface="+mn-ea"/>
                <a:cs typeface="+mn-cs"/>
                <a:sym typeface="Open Sans Medium"/>
              </a:defRPr>
            </a:pPr>
            <a:r>
              <a:rPr>
                <a:latin typeface="Open Sans"/>
                <a:ea typeface="Open Sans"/>
                <a:cs typeface="Open Sans"/>
                <a:sym typeface="Open Sans"/>
              </a:rPr>
              <a:t>Prévention</a:t>
            </a:r>
            <a:endParaRPr>
              <a:latin typeface="Open Sans"/>
              <a:ea typeface="Open Sans"/>
              <a:cs typeface="Open Sans"/>
              <a:sym typeface="Open Sans"/>
            </a:endParaRPr>
          </a:p>
          <a:p>
            <a:pPr marL="1016000" indent="-1016000" algn="just">
              <a:spcBef>
                <a:spcPts val="3500"/>
              </a:spcBef>
              <a:buSzPct val="125000"/>
              <a:buChar char="‣"/>
              <a:defRPr sz="6600">
                <a:solidFill>
                  <a:srgbClr val="53697A"/>
                </a:solidFill>
                <a:latin typeface="+mn-lt"/>
                <a:ea typeface="+mn-ea"/>
                <a:cs typeface="+mn-cs"/>
                <a:sym typeface="Open Sans Medium"/>
              </a:defRPr>
            </a:pPr>
            <a:r>
              <a:rPr>
                <a:latin typeface="Open Sans"/>
                <a:ea typeface="Open Sans"/>
                <a:cs typeface="Open Sans"/>
                <a:sym typeface="Open Sans"/>
              </a:rPr>
              <a:t>Information et documentation</a:t>
            </a:r>
            <a:endParaRPr>
              <a:latin typeface="Open Sans"/>
              <a:ea typeface="Open Sans"/>
              <a:cs typeface="Open Sans"/>
              <a:sym typeface="Open Sans"/>
            </a:endParaRPr>
          </a:p>
          <a:p>
            <a:pPr marL="1016000" indent="-1016000" algn="just">
              <a:spcBef>
                <a:spcPts val="3500"/>
              </a:spcBef>
              <a:buSzPct val="125000"/>
              <a:buChar char="‣"/>
              <a:defRPr sz="6600">
                <a:solidFill>
                  <a:srgbClr val="53697A"/>
                </a:solidFill>
                <a:latin typeface="+mn-lt"/>
                <a:ea typeface="+mn-ea"/>
                <a:cs typeface="+mn-cs"/>
                <a:sym typeface="Open Sans Medium"/>
              </a:defRPr>
            </a:pPr>
            <a:r>
              <a:rPr>
                <a:latin typeface="Open Sans"/>
                <a:ea typeface="Open Sans"/>
                <a:cs typeface="Open Sans"/>
                <a:sym typeface="Open Sans"/>
              </a:rPr>
              <a:t>Recherche</a:t>
            </a:r>
            <a:endParaRPr>
              <a:latin typeface="Open Sans"/>
              <a:ea typeface="Open Sans"/>
              <a:cs typeface="Open Sans"/>
              <a:sym typeface="Open Sans"/>
            </a:endParaRPr>
          </a:p>
          <a:p>
            <a:pPr marL="1016000" indent="-1016000" algn="just">
              <a:spcBef>
                <a:spcPts val="3500"/>
              </a:spcBef>
              <a:buSzPct val="125000"/>
              <a:buChar char="‣"/>
              <a:defRPr sz="6600">
                <a:solidFill>
                  <a:srgbClr val="53697A"/>
                </a:solidFill>
                <a:latin typeface="+mn-lt"/>
                <a:ea typeface="+mn-ea"/>
                <a:cs typeface="+mn-cs"/>
                <a:sym typeface="Open Sans Medium"/>
              </a:defRPr>
            </a:pPr>
            <a:r>
              <a:rPr>
                <a:latin typeface="Open Sans"/>
                <a:ea typeface="Open Sans"/>
                <a:cs typeface="Open Sans"/>
                <a:sym typeface="Open Sans"/>
              </a:rPr>
              <a:t>Formation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Open Sans Medium"/>
        <a:ea typeface="Open Sans Medium"/>
        <a:cs typeface="Open Sans Medium"/>
      </a:majorFont>
      <a:minorFont>
        <a:latin typeface="Open Sans Medium"/>
        <a:ea typeface="Open Sans Medium"/>
        <a:cs typeface="Open Sans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Open Sans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Open Sans Medium"/>
        <a:ea typeface="Open Sans Medium"/>
        <a:cs typeface="Open Sans Medium"/>
      </a:majorFont>
      <a:minorFont>
        <a:latin typeface="Open Sans Medium"/>
        <a:ea typeface="Open Sans Medium"/>
        <a:cs typeface="Open Sans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Open Sans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